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16">
          <p15:clr>
            <a:srgbClr val="9AA0A6"/>
          </p15:clr>
        </p15:guide>
        <p15:guide id="4" orient="horz" pos="312">
          <p15:clr>
            <a:srgbClr val="9AA0A6"/>
          </p15:clr>
        </p15:guide>
        <p15:guide id="5" orient="horz">
          <p15:clr>
            <a:srgbClr val="9AA0A6"/>
          </p15:clr>
        </p15:guide>
      </p15:sldGuideLst>
    </p:ext>
    <p:ext uri="GoogleSlidesCustomDataVersion2">
      <go:slidesCustomData xmlns:go="http://customooxmlschemas.google.com/" r:id="rId32" roundtripDataSignature="AMtx7mi/j6C2bC+0cladwCP/WbMMkT/V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9E3C780-BEB8-4D8A-AB30-C8247F918C9F}">
  <a:tblStyle styleId="{A9E3C780-BEB8-4D8A-AB30-C8247F918C9F}"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7449025E-5D9D-4E78-9025-C47BBDFF76FC}" styleName="Table_1">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16" orient="horz"/>
        <p:guide pos="312" orient="horz"/>
        <p:guide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32"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3" name="Google Shape;5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4: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9" name="Google Shape;149;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8" name="Google Shape;158;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2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2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7" name="Google Shape;177;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2: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23: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0" name="Google Shape;210;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5: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1" name="Google Shape;221;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2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1" name="Google Shape;231;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2" name="Google Shape;242;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2" name="Google Shape;6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8: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2" name="Google Shape;252;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9: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5" name="Google Shape;265;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30: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5" name="Google Shape;275;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3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4" name="Google Shape;284;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32: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1" name="Google Shape;301;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33:notes"/>
          <p:cNvSpPr/>
          <p:nvPr>
            <p:ph idx="2" type="sldImg"/>
          </p:nvPr>
        </p:nvSpPr>
        <p:spPr>
          <a:xfrm>
            <a:off x="2105025"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1" name="Google Shape;341;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9: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1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1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4" name="Google Shape;114;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2: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3: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 name="Google Shape;13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77"/>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2" name="Google Shape;12;p77"/>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7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86"/>
          <p:cNvSpPr txBox="1"/>
          <p:nvPr>
            <p:ph hasCustomPrompt="1" type="title"/>
          </p:nvPr>
        </p:nvSpPr>
        <p:spPr>
          <a:xfrm>
            <a:off x="264945" y="2163089"/>
            <a:ext cx="7242600" cy="38397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7" name="Google Shape;47;p86"/>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8" name="Google Shape;48;p8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8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4" name="Shape 14"/>
        <p:cNvGrpSpPr/>
        <p:nvPr/>
      </p:nvGrpSpPr>
      <p:grpSpPr>
        <a:xfrm>
          <a:off x="0" y="0"/>
          <a:ext cx="0" cy="0"/>
          <a:chOff x="0" y="0"/>
          <a:chExt cx="0" cy="0"/>
        </a:xfrm>
      </p:grpSpPr>
      <p:sp>
        <p:nvSpPr>
          <p:cNvPr id="15" name="Google Shape;15;p78"/>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6" name="Google Shape;16;p78"/>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17" name="Google Shape;17;p78"/>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18" name="Google Shape;18;p7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sp>
        <p:nvSpPr>
          <p:cNvPr id="20" name="Google Shape;20;p79"/>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1" name="Google Shape;21;p7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sp>
        <p:nvSpPr>
          <p:cNvPr id="23" name="Google Shape;23;p80"/>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80"/>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5" name="Google Shape;25;p8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8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8" name="Google Shape;28;p8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82"/>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1" name="Google Shape;31;p82"/>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2" name="Google Shape;32;p8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3"/>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5" name="Google Shape;35;p8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84"/>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84"/>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9" name="Google Shape;39;p84"/>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84"/>
          <p:cNvSpPr txBox="1"/>
          <p:nvPr>
            <p:ph idx="2" type="body"/>
          </p:nvPr>
        </p:nvSpPr>
        <p:spPr>
          <a:xfrm>
            <a:off x="4198575" y="1415969"/>
            <a:ext cx="3261300" cy="7226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1" name="Google Shape;41;p8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85"/>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4" name="Google Shape;44;p8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76"/>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76"/>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7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9" name="Google Shape;9;p76"/>
          <p:cNvSpPr txBox="1"/>
          <p:nvPr/>
        </p:nvSpPr>
        <p:spPr>
          <a:xfrm rot="-5400000">
            <a:off x="-578750" y="8568798"/>
            <a:ext cx="1881300" cy="347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800"/>
              <a:buFont typeface="Arial"/>
              <a:buNone/>
            </a:pPr>
            <a:r>
              <a:rPr b="0" i="0" lang="en" sz="800" u="none" cap="none" strike="noStrike">
                <a:solidFill>
                  <a:srgbClr val="D9D9D9"/>
                </a:solidFill>
                <a:latin typeface="Arial"/>
                <a:ea typeface="Arial"/>
                <a:cs typeface="Arial"/>
                <a:sym typeface="Arial"/>
              </a:rPr>
              <a:t>© Getting Down With Science 2020</a:t>
            </a:r>
            <a:endParaRPr b="0" i="0" sz="800" u="none" cap="none" strike="noStrike">
              <a:solidFill>
                <a:srgbClr val="D9D9D9"/>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5.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1.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9.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6.png"/><Relationship Id="rId7" Type="http://schemas.openxmlformats.org/officeDocument/2006/relationships/image" Target="../media/image1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0.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2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4" name="Shape 54"/>
        <p:cNvGrpSpPr/>
        <p:nvPr/>
      </p:nvGrpSpPr>
      <p:grpSpPr>
        <a:xfrm>
          <a:off x="0" y="0"/>
          <a:ext cx="0" cy="0"/>
          <a:chOff x="0" y="0"/>
          <a:chExt cx="0" cy="0"/>
        </a:xfrm>
      </p:grpSpPr>
      <p:sp>
        <p:nvSpPr>
          <p:cNvPr id="55" name="Google Shape;55;p1"/>
          <p:cNvSpPr txBox="1"/>
          <p:nvPr>
            <p:ph idx="12" type="sldNum"/>
          </p:nvPr>
        </p:nvSpPr>
        <p:spPr>
          <a:xfrm>
            <a:off x="6978740" y="9534690"/>
            <a:ext cx="466500" cy="3414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56" name="Google Shape;56;p1"/>
          <p:cNvSpPr txBox="1"/>
          <p:nvPr/>
        </p:nvSpPr>
        <p:spPr>
          <a:xfrm>
            <a:off x="2817800" y="299100"/>
            <a:ext cx="2262300" cy="448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lang="en" sz="1200">
                <a:latin typeface="Times New Roman"/>
                <a:ea typeface="Times New Roman"/>
                <a:cs typeface="Times New Roman"/>
                <a:sym typeface="Times New Roman"/>
              </a:rPr>
              <a:t>Summer Assignment Review</a:t>
            </a:r>
            <a:endParaRPr b="1" i="0" sz="1200" u="none" cap="none" strike="noStrike">
              <a:solidFill>
                <a:srgbClr val="000000"/>
              </a:solidFill>
              <a:latin typeface="Times New Roman"/>
              <a:ea typeface="Times New Roman"/>
              <a:cs typeface="Times New Roman"/>
              <a:sym typeface="Times New Roman"/>
            </a:endParaRPr>
          </a:p>
        </p:txBody>
      </p:sp>
      <p:sp>
        <p:nvSpPr>
          <p:cNvPr id="57" name="Google Shape;57;p1"/>
          <p:cNvSpPr txBox="1"/>
          <p:nvPr/>
        </p:nvSpPr>
        <p:spPr>
          <a:xfrm>
            <a:off x="435150" y="495300"/>
            <a:ext cx="6902100" cy="1468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i="0" lang="en" sz="1100" u="none" cap="none" strike="noStrike">
                <a:solidFill>
                  <a:srgbClr val="000000"/>
                </a:solidFill>
                <a:latin typeface="Times New Roman"/>
                <a:ea typeface="Times New Roman"/>
                <a:cs typeface="Times New Roman"/>
                <a:sym typeface="Times New Roman"/>
              </a:rPr>
              <a:t>What’s the big deal? </a:t>
            </a:r>
            <a:endParaRPr b="1" i="0" sz="11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Times New Roman"/>
                <a:ea typeface="Times New Roman"/>
                <a:cs typeface="Times New Roman"/>
                <a:sym typeface="Times New Roman"/>
              </a:rPr>
              <a:t>The basis of living organisms, and the heritable information they contain, is a collection of atoms and molecules linked together by chemical bonds that are organized in a hierarchy of structural levels that require constant input of energy.</a:t>
            </a:r>
            <a:endParaRPr b="0" i="0" sz="11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50"/>
              <a:buFont typeface="Arial"/>
              <a:buNone/>
            </a:pPr>
            <a:r>
              <a:rPr b="0" i="1" lang="en" sz="1050" u="none" cap="none" strike="noStrike">
                <a:solidFill>
                  <a:srgbClr val="000000"/>
                </a:solidFill>
                <a:latin typeface="Times New Roman"/>
                <a:ea typeface="Times New Roman"/>
                <a:cs typeface="Times New Roman"/>
                <a:sym typeface="Times New Roman"/>
              </a:rPr>
              <a:t>Pages 1-4 are meant to help highlight the important information included in each unit. While this can be a major source of information, make sure to use any/all studying tools available to you (ie class notes, textbook, videos, supplemental study books, etc.) Please note that while the College Board lays out the topics in this order, the class may go through the topics in a different order or combine similar topics.</a:t>
            </a:r>
            <a:endParaRPr b="0" i="1" sz="1050" u="none" cap="none" strike="noStrike">
              <a:solidFill>
                <a:srgbClr val="000000"/>
              </a:solidFill>
              <a:latin typeface="Times New Roman"/>
              <a:ea typeface="Times New Roman"/>
              <a:cs typeface="Times New Roman"/>
              <a:sym typeface="Times New Roman"/>
            </a:endParaRPr>
          </a:p>
        </p:txBody>
      </p:sp>
      <p:graphicFrame>
        <p:nvGraphicFramePr>
          <p:cNvPr id="58" name="Google Shape;58;p1"/>
          <p:cNvGraphicFramePr/>
          <p:nvPr/>
        </p:nvGraphicFramePr>
        <p:xfrm>
          <a:off x="435150" y="1914810"/>
          <a:ext cx="3000000" cy="3000000"/>
        </p:xfrm>
        <a:graphic>
          <a:graphicData uri="http://schemas.openxmlformats.org/drawingml/2006/table">
            <a:tbl>
              <a:tblPr>
                <a:noFill/>
                <a:tableStyleId>{A9E3C780-BEB8-4D8A-AB30-C8247F918C9F}</a:tableStyleId>
              </a:tblPr>
              <a:tblGrid>
                <a:gridCol w="3451050"/>
                <a:gridCol w="3451050"/>
              </a:tblGrid>
              <a:tr h="147200">
                <a:tc gridSpan="2">
                  <a:txBody>
                    <a:bodyPr/>
                    <a:lstStyle/>
                    <a:p>
                      <a:pPr indent="0" lvl="0" marL="0" marR="0" rtl="0" algn="ctr">
                        <a:lnSpc>
                          <a:spcPct val="100000"/>
                        </a:lnSpc>
                        <a:spcBef>
                          <a:spcPts val="0"/>
                        </a:spcBef>
                        <a:spcAft>
                          <a:spcPts val="0"/>
                        </a:spcAft>
                        <a:buClr>
                          <a:srgbClr val="000000"/>
                        </a:buClr>
                        <a:buSzPts val="1100"/>
                        <a:buFont typeface="Arial"/>
                        <a:buNone/>
                      </a:pPr>
                      <a:r>
                        <a:rPr b="1" lang="en" sz="1100" u="none" cap="none" strike="noStrike">
                          <a:latin typeface="Times New Roman"/>
                          <a:ea typeface="Times New Roman"/>
                          <a:cs typeface="Times New Roman"/>
                          <a:sym typeface="Times New Roman"/>
                        </a:rPr>
                        <a:t>Topic 01: Biology Review and an Introduction to Statistics</a:t>
                      </a:r>
                      <a:endParaRPr b="1" sz="1100" u="none" cap="none" strike="noStrike">
                        <a:solidFill>
                          <a:srgbClr val="FF0000"/>
                        </a:solidFill>
                        <a:latin typeface="Times New Roman"/>
                        <a:ea typeface="Times New Roman"/>
                        <a:cs typeface="Times New Roman"/>
                        <a:sym typeface="Times New Roman"/>
                      </a:endParaRPr>
                    </a:p>
                  </a:txBody>
                  <a:tcPr marT="45700" marB="45700"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r>
              <a:tr h="447500">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solidFill>
                            <a:schemeClr val="dk1"/>
                          </a:solidFill>
                          <a:latin typeface="Times New Roman"/>
                          <a:ea typeface="Times New Roman"/>
                          <a:cs typeface="Times New Roman"/>
                          <a:sym typeface="Times New Roman"/>
                        </a:rPr>
                        <a:t>Learning Objective</a:t>
                      </a:r>
                      <a:endParaRPr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rPr lang="en" sz="1100" u="none" cap="none" strike="noStrike">
                          <a:solidFill>
                            <a:schemeClr val="dk1"/>
                          </a:solidFill>
                          <a:latin typeface="Times New Roman"/>
                          <a:ea typeface="Times New Roman"/>
                          <a:cs typeface="Times New Roman"/>
                          <a:sym typeface="Times New Roman"/>
                        </a:rPr>
                        <a:t>To review the basic concepts of biology.</a:t>
                      </a:r>
                      <a:endParaRPr sz="1100" u="none" cap="none" strike="noStrike">
                        <a:solidFill>
                          <a:schemeClr val="dk1"/>
                        </a:solidFill>
                        <a:latin typeface="Times New Roman"/>
                        <a:ea typeface="Times New Roman"/>
                        <a:cs typeface="Times New Roman"/>
                        <a:sym typeface="Times New Roman"/>
                      </a:endParaRPr>
                    </a:p>
                  </a:txBody>
                  <a:tcPr marT="45700" marB="45700"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rowSpan="2">
                  <a:txBody>
                    <a:bodyPr/>
                    <a:lstStyle/>
                    <a:p>
                      <a:pPr indent="0" lvl="0" marL="0" marR="0" rtl="0" algn="ctr">
                        <a:lnSpc>
                          <a:spcPct val="100000"/>
                        </a:lnSpc>
                        <a:spcBef>
                          <a:spcPts val="0"/>
                        </a:spcBef>
                        <a:spcAft>
                          <a:spcPts val="0"/>
                        </a:spcAft>
                        <a:buClr>
                          <a:srgbClr val="000000"/>
                        </a:buClr>
                        <a:buSzPts val="1050"/>
                        <a:buFont typeface="Arial"/>
                        <a:buNone/>
                      </a:pPr>
                      <a:r>
                        <a:rPr lang="en" sz="1050" u="none" cap="none" strike="noStrike">
                          <a:solidFill>
                            <a:schemeClr val="dk1"/>
                          </a:solidFill>
                          <a:latin typeface="Times New Roman"/>
                          <a:ea typeface="Times New Roman"/>
                          <a:cs typeface="Times New Roman"/>
                          <a:sym typeface="Times New Roman"/>
                        </a:rPr>
                        <a:t>Vocabulary/Review Questions</a:t>
                      </a:r>
                      <a:endParaRPr sz="105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05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05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05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05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05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05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t/>
                      </a:r>
                      <a:endParaRPr sz="105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What is the difference between inductive and deductive reasoning?</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What is the difference between a theory and a law? Can a theory become a law?</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How are hypotheses formulated?</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What is the difference between null and alternative hypotheses? Do you always need both?</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How do researchers determine their independent and dependent variables? How are they often graphed (ie what is on the x-axis what is on the y-axis)?</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Are constants the same as controls? Why or why not?</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When should a positive control be used? When should a negative control be used?</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What types of data can be collected in an experiment? Give an explanation of each. </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Describe central tendencies. Identify when each type of central tendency should be used.</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What is used to measure variability?</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Is data more reliable with low or high standard deviation? Why?</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Why do researchers use SEM?</a:t>
                      </a:r>
                      <a:endParaRPr sz="1050" u="none" cap="none" strike="noStrike">
                        <a:solidFill>
                          <a:schemeClr val="dk1"/>
                        </a:solidFill>
                        <a:latin typeface="Times New Roman"/>
                        <a:ea typeface="Times New Roman"/>
                        <a:cs typeface="Times New Roman"/>
                        <a:sym typeface="Times New Roman"/>
                      </a:endParaRPr>
                    </a:p>
                    <a:p>
                      <a:pPr indent="-123825" lvl="0" marL="171450" marR="0" rtl="0" algn="l">
                        <a:lnSpc>
                          <a:spcPct val="100000"/>
                        </a:lnSpc>
                        <a:spcBef>
                          <a:spcPts val="0"/>
                        </a:spcBef>
                        <a:spcAft>
                          <a:spcPts val="0"/>
                        </a:spcAft>
                        <a:buClr>
                          <a:schemeClr val="dk1"/>
                        </a:buClr>
                        <a:buSzPts val="1050"/>
                        <a:buFont typeface="Times New Roman"/>
                        <a:buAutoNum type="arabicPeriod"/>
                      </a:pPr>
                      <a:r>
                        <a:rPr lang="en" sz="1050" u="none" cap="none" strike="noStrike">
                          <a:solidFill>
                            <a:schemeClr val="dk1"/>
                          </a:solidFill>
                          <a:latin typeface="Times New Roman"/>
                          <a:ea typeface="Times New Roman"/>
                          <a:cs typeface="Times New Roman"/>
                          <a:sym typeface="Times New Roman"/>
                        </a:rPr>
                        <a:t>If error bars overlap, is the data significantly different? Why or why not?</a:t>
                      </a:r>
                      <a:endParaRPr sz="1050" u="none" cap="none" strike="noStrike">
                        <a:solidFill>
                          <a:schemeClr val="dk1"/>
                        </a:solidFill>
                        <a:latin typeface="Times New Roman"/>
                        <a:ea typeface="Times New Roman"/>
                        <a:cs typeface="Times New Roman"/>
                        <a:sym typeface="Times New Roman"/>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6987200">
                <a:tc>
                  <a:txBody>
                    <a:bodyPr/>
                    <a:lstStyle/>
                    <a:p>
                      <a:pPr indent="0" lvl="0" marL="0" marR="0" rtl="0" algn="ctr">
                        <a:lnSpc>
                          <a:spcPct val="100000"/>
                        </a:lnSpc>
                        <a:spcBef>
                          <a:spcPts val="0"/>
                        </a:spcBef>
                        <a:spcAft>
                          <a:spcPts val="0"/>
                        </a:spcAft>
                        <a:buClr>
                          <a:schemeClr val="dk1"/>
                        </a:buClr>
                        <a:buSzPts val="1100"/>
                        <a:buFont typeface="Arial"/>
                        <a:buNone/>
                      </a:pPr>
                      <a:r>
                        <a:rPr lang="en" sz="1100" u="none" cap="none" strike="noStrike">
                          <a:solidFill>
                            <a:schemeClr val="dk1"/>
                          </a:solidFill>
                          <a:latin typeface="Times New Roman"/>
                          <a:ea typeface="Times New Roman"/>
                          <a:cs typeface="Times New Roman"/>
                          <a:sym typeface="Times New Roman"/>
                        </a:rPr>
                        <a:t>Essential Knowledge</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Identify or pose a testable question based on an observation, data, or a model.</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State the null and alternative hypotheses, or predict the results of an experiment.</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Identify experimental procedures that are aligned to the question, including:</a:t>
                      </a:r>
                      <a:endParaRPr sz="1100" u="none" cap="none" strike="noStrike">
                        <a:solidFill>
                          <a:schemeClr val="dk1"/>
                        </a:solidFill>
                        <a:latin typeface="Times New Roman"/>
                        <a:ea typeface="Times New Roman"/>
                        <a:cs typeface="Times New Roman"/>
                        <a:sym typeface="Times New Roman"/>
                      </a:endParaRPr>
                    </a:p>
                    <a:p>
                      <a:pPr indent="-184150" lvl="1" marL="628650" marR="0" rtl="0" algn="l">
                        <a:lnSpc>
                          <a:spcPct val="100000"/>
                        </a:lnSpc>
                        <a:spcBef>
                          <a:spcPts val="0"/>
                        </a:spcBef>
                        <a:spcAft>
                          <a:spcPts val="0"/>
                        </a:spcAft>
                        <a:buClr>
                          <a:schemeClr val="dk1"/>
                        </a:buClr>
                        <a:buSzPts val="1100"/>
                        <a:buFont typeface="Times New Roman"/>
                        <a:buAutoNum type="alphaLcPeriod"/>
                      </a:pPr>
                      <a:r>
                        <a:rPr lang="en" sz="1100" u="none" cap="none" strike="noStrike">
                          <a:solidFill>
                            <a:schemeClr val="dk1"/>
                          </a:solidFill>
                          <a:latin typeface="Times New Roman"/>
                          <a:ea typeface="Times New Roman"/>
                          <a:cs typeface="Times New Roman"/>
                          <a:sym typeface="Times New Roman"/>
                        </a:rPr>
                        <a:t>Identifying dependent and independent variables.</a:t>
                      </a:r>
                      <a:endParaRPr sz="1100" u="none" cap="none" strike="noStrike">
                        <a:solidFill>
                          <a:schemeClr val="dk1"/>
                        </a:solidFill>
                        <a:latin typeface="Times New Roman"/>
                        <a:ea typeface="Times New Roman"/>
                        <a:cs typeface="Times New Roman"/>
                        <a:sym typeface="Times New Roman"/>
                      </a:endParaRPr>
                    </a:p>
                    <a:p>
                      <a:pPr indent="-184150" lvl="1" marL="628650" marR="0" rtl="0" algn="l">
                        <a:lnSpc>
                          <a:spcPct val="100000"/>
                        </a:lnSpc>
                        <a:spcBef>
                          <a:spcPts val="0"/>
                        </a:spcBef>
                        <a:spcAft>
                          <a:spcPts val="0"/>
                        </a:spcAft>
                        <a:buClr>
                          <a:schemeClr val="dk1"/>
                        </a:buClr>
                        <a:buSzPts val="1100"/>
                        <a:buFont typeface="Times New Roman"/>
                        <a:buAutoNum type="alphaLcPeriod"/>
                      </a:pPr>
                      <a:r>
                        <a:rPr lang="en" sz="1100" u="none" cap="none" strike="noStrike">
                          <a:solidFill>
                            <a:schemeClr val="dk1"/>
                          </a:solidFill>
                          <a:latin typeface="Times New Roman"/>
                          <a:ea typeface="Times New Roman"/>
                          <a:cs typeface="Times New Roman"/>
                          <a:sym typeface="Times New Roman"/>
                        </a:rPr>
                        <a:t>Identifying appropriate controls.</a:t>
                      </a:r>
                      <a:endParaRPr sz="1100" u="none" cap="none" strike="noStrike">
                        <a:solidFill>
                          <a:schemeClr val="dk1"/>
                        </a:solidFill>
                        <a:latin typeface="Times New Roman"/>
                        <a:ea typeface="Times New Roman"/>
                        <a:cs typeface="Times New Roman"/>
                        <a:sym typeface="Times New Roman"/>
                      </a:endParaRPr>
                    </a:p>
                    <a:p>
                      <a:pPr indent="-184150" lvl="1" marL="628650" marR="0" rtl="0" algn="l">
                        <a:lnSpc>
                          <a:spcPct val="100000"/>
                        </a:lnSpc>
                        <a:spcBef>
                          <a:spcPts val="0"/>
                        </a:spcBef>
                        <a:spcAft>
                          <a:spcPts val="0"/>
                        </a:spcAft>
                        <a:buClr>
                          <a:schemeClr val="dk1"/>
                        </a:buClr>
                        <a:buSzPts val="1100"/>
                        <a:buFont typeface="Times New Roman"/>
                        <a:buAutoNum type="alphaLcPeriod"/>
                      </a:pPr>
                      <a:r>
                        <a:rPr lang="en" sz="1100" u="none" cap="none" strike="noStrike">
                          <a:solidFill>
                            <a:schemeClr val="dk1"/>
                          </a:solidFill>
                          <a:latin typeface="Times New Roman"/>
                          <a:ea typeface="Times New Roman"/>
                          <a:cs typeface="Times New Roman"/>
                          <a:sym typeface="Times New Roman"/>
                        </a:rPr>
                        <a:t>Justifying appropriate controls.</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Support a claim with evidence from biological principles, concepts, processes, and/or data.</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Provide reasoning to justify a claim by connecting evidence to biological theories.</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Explain the relationship between experimental results and larger biological concepts, processes, or theories.</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Construct a graph, plot, or chart.</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Describe data from a table or graph, including:</a:t>
                      </a:r>
                      <a:endParaRPr sz="1100" u="none" cap="none" strike="noStrike">
                        <a:solidFill>
                          <a:schemeClr val="dk1"/>
                        </a:solidFill>
                        <a:latin typeface="Times New Roman"/>
                        <a:ea typeface="Times New Roman"/>
                        <a:cs typeface="Times New Roman"/>
                        <a:sym typeface="Times New Roman"/>
                      </a:endParaRPr>
                    </a:p>
                    <a:p>
                      <a:pPr indent="-184150" lvl="1" marL="628650" marR="0" rtl="0" algn="l">
                        <a:lnSpc>
                          <a:spcPct val="100000"/>
                        </a:lnSpc>
                        <a:spcBef>
                          <a:spcPts val="0"/>
                        </a:spcBef>
                        <a:spcAft>
                          <a:spcPts val="0"/>
                        </a:spcAft>
                        <a:buClr>
                          <a:schemeClr val="dk1"/>
                        </a:buClr>
                        <a:buSzPts val="1100"/>
                        <a:buFont typeface="Times New Roman"/>
                        <a:buAutoNum type="alphaLcPeriod"/>
                      </a:pPr>
                      <a:r>
                        <a:rPr lang="en" sz="1100" u="none" cap="none" strike="noStrike">
                          <a:solidFill>
                            <a:schemeClr val="dk1"/>
                          </a:solidFill>
                          <a:latin typeface="Times New Roman"/>
                          <a:ea typeface="Times New Roman"/>
                          <a:cs typeface="Times New Roman"/>
                          <a:sym typeface="Times New Roman"/>
                        </a:rPr>
                        <a:t>Identifying specific data points.</a:t>
                      </a:r>
                      <a:endParaRPr sz="1100" u="none" cap="none" strike="noStrike">
                        <a:solidFill>
                          <a:schemeClr val="dk1"/>
                        </a:solidFill>
                        <a:latin typeface="Times New Roman"/>
                        <a:ea typeface="Times New Roman"/>
                        <a:cs typeface="Times New Roman"/>
                        <a:sym typeface="Times New Roman"/>
                      </a:endParaRPr>
                    </a:p>
                    <a:p>
                      <a:pPr indent="-184150" lvl="1" marL="628650" marR="0" rtl="0" algn="l">
                        <a:lnSpc>
                          <a:spcPct val="100000"/>
                        </a:lnSpc>
                        <a:spcBef>
                          <a:spcPts val="0"/>
                        </a:spcBef>
                        <a:spcAft>
                          <a:spcPts val="0"/>
                        </a:spcAft>
                        <a:buClr>
                          <a:schemeClr val="dk1"/>
                        </a:buClr>
                        <a:buSzPts val="1100"/>
                        <a:buFont typeface="Times New Roman"/>
                        <a:buAutoNum type="alphaLcPeriod"/>
                      </a:pPr>
                      <a:r>
                        <a:rPr lang="en" sz="1100" u="none" cap="none" strike="noStrike">
                          <a:solidFill>
                            <a:schemeClr val="dk1"/>
                          </a:solidFill>
                          <a:latin typeface="Times New Roman"/>
                          <a:ea typeface="Times New Roman"/>
                          <a:cs typeface="Times New Roman"/>
                          <a:sym typeface="Times New Roman"/>
                        </a:rPr>
                        <a:t>Describing trends and/or patterns in the data.</a:t>
                      </a:r>
                      <a:endParaRPr sz="1100" u="none" cap="none" strike="noStrike">
                        <a:solidFill>
                          <a:schemeClr val="dk1"/>
                        </a:solidFill>
                        <a:latin typeface="Times New Roman"/>
                        <a:ea typeface="Times New Roman"/>
                        <a:cs typeface="Times New Roman"/>
                        <a:sym typeface="Times New Roman"/>
                      </a:endParaRPr>
                    </a:p>
                    <a:p>
                      <a:pPr indent="-184150" lvl="1" marL="628650" marR="0" rtl="0" algn="l">
                        <a:lnSpc>
                          <a:spcPct val="100000"/>
                        </a:lnSpc>
                        <a:spcBef>
                          <a:spcPts val="0"/>
                        </a:spcBef>
                        <a:spcAft>
                          <a:spcPts val="0"/>
                        </a:spcAft>
                        <a:buClr>
                          <a:schemeClr val="dk1"/>
                        </a:buClr>
                        <a:buSzPts val="1100"/>
                        <a:buFont typeface="Times New Roman"/>
                        <a:buAutoNum type="alphaLcPeriod"/>
                      </a:pPr>
                      <a:r>
                        <a:rPr lang="en" sz="1100" u="none" cap="none" strike="noStrike">
                          <a:solidFill>
                            <a:schemeClr val="dk1"/>
                          </a:solidFill>
                          <a:latin typeface="Times New Roman"/>
                          <a:ea typeface="Times New Roman"/>
                          <a:cs typeface="Times New Roman"/>
                          <a:sym typeface="Times New Roman"/>
                        </a:rPr>
                        <a:t>Describing relationships between variables.</a:t>
                      </a:r>
                      <a:endParaRPr sz="1100" u="none" cap="none" strike="noStrike">
                        <a:solidFill>
                          <a:schemeClr val="dk1"/>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Perform mathematical calculations.</a:t>
                      </a:r>
                      <a:endParaRPr sz="1100" u="none" cap="none" strike="noStrike">
                        <a:solidFill>
                          <a:schemeClr val="dk1"/>
                        </a:solidFill>
                        <a:latin typeface="Times New Roman"/>
                        <a:ea typeface="Times New Roman"/>
                        <a:cs typeface="Times New Roman"/>
                        <a:sym typeface="Times New Roman"/>
                      </a:endParaRPr>
                    </a:p>
                    <a:p>
                      <a:pPr indent="-127000" lvl="0" marL="228600" marR="0" rtl="0" algn="l">
                        <a:lnSpc>
                          <a:spcPct val="100000"/>
                        </a:lnSpc>
                        <a:spcBef>
                          <a:spcPts val="0"/>
                        </a:spcBef>
                        <a:spcAft>
                          <a:spcPts val="0"/>
                        </a:spcAft>
                        <a:buClr>
                          <a:schemeClr val="dk1"/>
                        </a:buClr>
                        <a:buSzPts val="1100"/>
                        <a:buFont typeface="Times New Roman"/>
                        <a:buAutoNum type="arabicPeriod"/>
                      </a:pPr>
                      <a:r>
                        <a:rPr lang="en" sz="1100" u="none" cap="none" strike="noStrike">
                          <a:solidFill>
                            <a:schemeClr val="dk1"/>
                          </a:solidFill>
                          <a:latin typeface="Times New Roman"/>
                          <a:ea typeface="Times New Roman"/>
                          <a:cs typeface="Times New Roman"/>
                          <a:sym typeface="Times New Roman"/>
                        </a:rPr>
                        <a:t>Use confidence intervals and/or error bars (both determined using standard errors) to determine whether sample means are statistically different.</a:t>
                      </a:r>
                      <a:endParaRPr sz="1100" u="none" cap="none" strike="noStrike">
                        <a:solidFill>
                          <a:schemeClr val="dk1"/>
                        </a:solidFill>
                        <a:latin typeface="Times New Roman"/>
                        <a:ea typeface="Times New Roman"/>
                        <a:cs typeface="Times New Roman"/>
                        <a:sym typeface="Times New Roman"/>
                      </a:endParaRPr>
                    </a:p>
                  </a:txBody>
                  <a:tcPr marT="45700" marB="45700"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vMerge="1"/>
              </a:tr>
            </a:tbl>
          </a:graphicData>
        </a:graphic>
      </p:graphicFrame>
      <p:graphicFrame>
        <p:nvGraphicFramePr>
          <p:cNvPr id="59" name="Google Shape;59;p1"/>
          <p:cNvGraphicFramePr/>
          <p:nvPr/>
        </p:nvGraphicFramePr>
        <p:xfrm>
          <a:off x="3953675" y="2563351"/>
          <a:ext cx="3000000" cy="3000000"/>
        </p:xfrm>
        <a:graphic>
          <a:graphicData uri="http://schemas.openxmlformats.org/drawingml/2006/table">
            <a:tbl>
              <a:tblPr>
                <a:noFill/>
                <a:tableStyleId>{A9E3C780-BEB8-4D8A-AB30-C8247F918C9F}</a:tableStyleId>
              </a:tblPr>
              <a:tblGrid>
                <a:gridCol w="802825"/>
                <a:gridCol w="773525"/>
                <a:gridCol w="903300"/>
                <a:gridCol w="835050"/>
              </a:tblGrid>
              <a:tr h="207975">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Hypothesis</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Theory</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Inductive reasoning</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Experimental group</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21325">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Scientific Law</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Control group</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Deductive reasoning</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Independent variable</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26075">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Constants</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solidFill>
                            <a:schemeClr val="dk1"/>
                          </a:solidFill>
                          <a:latin typeface="Times New Roman"/>
                          <a:ea typeface="Times New Roman"/>
                          <a:cs typeface="Times New Roman"/>
                          <a:sym typeface="Times New Roman"/>
                        </a:rPr>
                        <a:t>Alternative hypothesis</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Null hypothesis</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Dependent variable</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26075">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Mean</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solidFill>
                            <a:schemeClr val="dk1"/>
                          </a:solidFill>
                          <a:latin typeface="Times New Roman"/>
                          <a:ea typeface="Times New Roman"/>
                          <a:cs typeface="Times New Roman"/>
                          <a:sym typeface="Times New Roman"/>
                        </a:rPr>
                        <a:t>Median</a:t>
                      </a:r>
                      <a:endParaRPr sz="1000" u="none" cap="none" strike="noStrike">
                        <a:solidFill>
                          <a:schemeClr val="dk1"/>
                        </a:solidFill>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Central tendencies</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Mode</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26075">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Variability</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solidFill>
                            <a:schemeClr val="dk1"/>
                          </a:solidFill>
                          <a:latin typeface="Times New Roman"/>
                          <a:ea typeface="Times New Roman"/>
                          <a:cs typeface="Times New Roman"/>
                          <a:sym typeface="Times New Roman"/>
                        </a:rPr>
                        <a:t>Range</a:t>
                      </a:r>
                      <a:endParaRPr sz="1000" u="none" cap="none" strike="noStrike">
                        <a:solidFill>
                          <a:schemeClr val="dk1"/>
                        </a:solidFill>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Standard deviation</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000"/>
                        <a:buFont typeface="Arial"/>
                        <a:buNone/>
                      </a:pPr>
                      <a:r>
                        <a:rPr lang="en" sz="1000" u="none" cap="none" strike="noStrike">
                          <a:latin typeface="Times New Roman"/>
                          <a:ea typeface="Times New Roman"/>
                          <a:cs typeface="Times New Roman"/>
                          <a:sym typeface="Times New Roman"/>
                        </a:rPr>
                        <a:t>Standard error of the mean</a:t>
                      </a:r>
                      <a:endParaRPr sz="1000" u="none" cap="none" strike="noStrike">
                        <a:latin typeface="Times New Roman"/>
                        <a:ea typeface="Times New Roman"/>
                        <a:cs typeface="Times New Roman"/>
                        <a:sym typeface="Times New Roman"/>
                      </a:endParaRPr>
                    </a:p>
                  </a:txBody>
                  <a:tcPr marT="18275" marB="18275" marR="27425" marL="27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cxnSp>
        <p:nvCxnSpPr>
          <p:cNvPr id="151" name="Google Shape;151;p14"/>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52" name="Google Shape;152;p14"/>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53" name="Google Shape;153;p14"/>
          <p:cNvSpPr txBox="1"/>
          <p:nvPr/>
        </p:nvSpPr>
        <p:spPr>
          <a:xfrm>
            <a:off x="579700" y="342900"/>
            <a:ext cx="6768300" cy="8449200"/>
          </a:xfrm>
          <a:prstGeom prst="rect">
            <a:avLst/>
          </a:prstGeom>
          <a:noFill/>
          <a:ln>
            <a:noFill/>
          </a:ln>
        </p:spPr>
        <p:txBody>
          <a:bodyPr anchorCtr="0" anchor="t" bIns="91425" lIns="91425" spcFirstLastPara="1" rIns="91425" wrap="square" tIns="91425">
            <a:noAutofit/>
          </a:bodyPr>
          <a:lstStyle/>
          <a:p>
            <a:pPr indent="0" lvl="0" marL="0" marR="0" rtl="0" algn="ctr">
              <a:lnSpc>
                <a:spcPct val="20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Practice</a:t>
            </a:r>
            <a:endParaRPr b="1" i="0" sz="1200" u="none" cap="none" strike="noStrike">
              <a:solidFill>
                <a:schemeClr val="dk1"/>
              </a:solidFill>
              <a:latin typeface="Times New Roman"/>
              <a:ea typeface="Times New Roman"/>
              <a:cs typeface="Times New Roman"/>
              <a:sym typeface="Times New Roman"/>
            </a:endParaRPr>
          </a:p>
          <a:p>
            <a:pPr indent="-228600" lvl="0" marL="228600" marR="0" rtl="0" algn="l">
              <a:lnSpc>
                <a:spcPct val="100000"/>
              </a:lnSpc>
              <a:spcBef>
                <a:spcPts val="0"/>
              </a:spcBef>
              <a:spcAft>
                <a:spcPts val="0"/>
              </a:spcAft>
              <a:buClr>
                <a:schemeClr val="dk1"/>
              </a:buClr>
              <a:buSzPts val="1200"/>
              <a:buFont typeface="Arial"/>
              <a:buAutoNum type="arabicPeriod"/>
            </a:pPr>
            <a:r>
              <a:rPr b="0" i="0" lang="en" sz="1200" u="none" cap="none" strike="noStrike">
                <a:solidFill>
                  <a:schemeClr val="dk1"/>
                </a:solidFill>
                <a:latin typeface="Times New Roman"/>
                <a:ea typeface="Times New Roman"/>
                <a:cs typeface="Times New Roman"/>
                <a:sym typeface="Times New Roman"/>
              </a:rPr>
              <a:t>You want to design an experiment to determine if a new drug has an impact on lowering blood pressure. Test subjects with high blood pressure are given a new medication in pill form. The percentage of patients whose blood pressure decreased is measured. What are good positive and negative controls?</a:t>
            </a:r>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1200" u="none" cap="none" strike="noStrike">
              <a:solidFill>
                <a:schemeClr val="dk1"/>
              </a:solidFill>
              <a:latin typeface="Times New Roman"/>
              <a:ea typeface="Times New Roman"/>
              <a:cs typeface="Times New Roman"/>
              <a:sym typeface="Times New Roman"/>
            </a:endParaRPr>
          </a:p>
          <a:p>
            <a:pPr indent="-228600" lvl="0" marL="228600" marR="0" rtl="0" algn="l">
              <a:lnSpc>
                <a:spcPct val="100000"/>
              </a:lnSpc>
              <a:spcBef>
                <a:spcPts val="0"/>
              </a:spcBef>
              <a:spcAft>
                <a:spcPts val="0"/>
              </a:spcAft>
              <a:buClr>
                <a:schemeClr val="dk1"/>
              </a:buClr>
              <a:buSzPts val="1200"/>
              <a:buFont typeface="Arial"/>
              <a:buAutoNum type="arabicPeriod"/>
            </a:pPr>
            <a:r>
              <a:rPr b="0" i="0" lang="en" sz="1200" u="none" cap="none" strike="noStrike">
                <a:solidFill>
                  <a:schemeClr val="dk1"/>
                </a:solidFill>
                <a:latin typeface="Times New Roman"/>
                <a:ea typeface="Times New Roman"/>
                <a:cs typeface="Times New Roman"/>
                <a:sym typeface="Times New Roman"/>
              </a:rPr>
              <a:t>You believe that when someone drinks a soda, their heart rate will increase. You set up an experiment, using various sodas, and various amounts of consumption and then measure the heart rate of the individuals. What are good positive and negative controls?</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228600" lvl="0" marL="228600" marR="0" rtl="0" algn="l">
              <a:lnSpc>
                <a:spcPct val="100000"/>
              </a:lnSpc>
              <a:spcBef>
                <a:spcPts val="0"/>
              </a:spcBef>
              <a:spcAft>
                <a:spcPts val="0"/>
              </a:spcAft>
              <a:buClr>
                <a:schemeClr val="dk1"/>
              </a:buClr>
              <a:buSzPts val="1200"/>
              <a:buFont typeface="Arial"/>
              <a:buAutoNum type="arabicPeriod"/>
            </a:pPr>
            <a:r>
              <a:rPr b="0" i="0" lang="en" sz="1200" u="none" cap="none" strike="noStrike">
                <a:solidFill>
                  <a:schemeClr val="dk1"/>
                </a:solidFill>
                <a:latin typeface="Times New Roman"/>
                <a:ea typeface="Times New Roman"/>
                <a:cs typeface="Times New Roman"/>
                <a:sym typeface="Times New Roman"/>
              </a:rPr>
              <a:t>Proper soil composition is important for plants. Some elements, like nitrogen, are known to increase plant growth. A researcher wants to develop a soil with added minerals and nutrients to determine the best composition to promote healthy plant growth. What are good positive and negative controls?</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1200" u="none" cap="none" strike="noStrike">
              <a:solidFill>
                <a:schemeClr val="dk1"/>
              </a:solidFill>
              <a:latin typeface="Times New Roman"/>
              <a:ea typeface="Times New Roman"/>
              <a:cs typeface="Times New Roman"/>
              <a:sym typeface="Times New Roman"/>
            </a:endParaRPr>
          </a:p>
          <a:p>
            <a:pPr indent="-228600" lvl="0" marL="228600" marR="0" rtl="0" algn="l">
              <a:lnSpc>
                <a:spcPct val="100000"/>
              </a:lnSpc>
              <a:spcBef>
                <a:spcPts val="0"/>
              </a:spcBef>
              <a:spcAft>
                <a:spcPts val="0"/>
              </a:spcAft>
              <a:buClr>
                <a:schemeClr val="dk1"/>
              </a:buClr>
              <a:buSzPts val="1200"/>
              <a:buFont typeface="Arial"/>
              <a:buAutoNum type="arabicPeriod"/>
            </a:pPr>
            <a:r>
              <a:rPr b="0" i="0" lang="en" sz="1200" u="none" cap="none" strike="noStrike">
                <a:solidFill>
                  <a:schemeClr val="dk1"/>
                </a:solidFill>
                <a:latin typeface="Times New Roman"/>
                <a:ea typeface="Times New Roman"/>
                <a:cs typeface="Times New Roman"/>
                <a:sym typeface="Times New Roman"/>
              </a:rPr>
              <a:t>Approximately 10% of people living in the United States are allergic to penicillin. A research team has developed a new antibiotic that could potentially replace penicillin and treat a wide variety of bacterial infections. To test their theory, the scientists grow </a:t>
            </a:r>
            <a:r>
              <a:rPr b="0" i="1" lang="en" sz="1200" u="none" cap="none" strike="noStrike">
                <a:solidFill>
                  <a:schemeClr val="dk1"/>
                </a:solidFill>
                <a:latin typeface="Times New Roman"/>
                <a:ea typeface="Times New Roman"/>
                <a:cs typeface="Times New Roman"/>
                <a:sym typeface="Times New Roman"/>
              </a:rPr>
              <a:t>Streptococcus pyogenes</a:t>
            </a:r>
            <a:r>
              <a:rPr b="0" i="0" lang="en" sz="1200" u="none" cap="none" strike="noStrike">
                <a:solidFill>
                  <a:schemeClr val="dk1"/>
                </a:solidFill>
                <a:latin typeface="Times New Roman"/>
                <a:ea typeface="Times New Roman"/>
                <a:cs typeface="Times New Roman"/>
                <a:sym typeface="Times New Roman"/>
              </a:rPr>
              <a:t> in petri dishes. </a:t>
            </a:r>
            <a:r>
              <a:rPr b="0" i="1" lang="en" sz="1200" u="none" cap="none" strike="noStrike">
                <a:solidFill>
                  <a:schemeClr val="dk1"/>
                </a:solidFill>
                <a:latin typeface="Times New Roman"/>
                <a:ea typeface="Times New Roman"/>
                <a:cs typeface="Times New Roman"/>
                <a:sym typeface="Times New Roman"/>
              </a:rPr>
              <a:t>S. pyogenes</a:t>
            </a:r>
            <a:r>
              <a:rPr b="0" i="0" lang="en" sz="1200" u="none" cap="none" strike="noStrike">
                <a:solidFill>
                  <a:schemeClr val="dk1"/>
                </a:solidFill>
                <a:latin typeface="Times New Roman"/>
                <a:ea typeface="Times New Roman"/>
                <a:cs typeface="Times New Roman"/>
                <a:sym typeface="Times New Roman"/>
              </a:rPr>
              <a:t> causes numerous infections in humans, like pharyngitis, tonsillitis, and scarlet fever. These diseases are normally treated successfully with penicillin. They expose </a:t>
            </a:r>
            <a:r>
              <a:rPr b="0" i="1" lang="en" sz="1200" u="none" cap="none" strike="noStrike">
                <a:solidFill>
                  <a:schemeClr val="dk1"/>
                </a:solidFill>
                <a:latin typeface="Times New Roman"/>
                <a:ea typeface="Times New Roman"/>
                <a:cs typeface="Times New Roman"/>
                <a:sym typeface="Times New Roman"/>
              </a:rPr>
              <a:t>S. pyogenes</a:t>
            </a:r>
            <a:r>
              <a:rPr b="0" i="0" lang="en" sz="1200" u="none" cap="none" strike="noStrike">
                <a:solidFill>
                  <a:schemeClr val="dk1"/>
                </a:solidFill>
                <a:latin typeface="Times New Roman"/>
                <a:ea typeface="Times New Roman"/>
                <a:cs typeface="Times New Roman"/>
                <a:sym typeface="Times New Roman"/>
              </a:rPr>
              <a:t> to their new strain of antibiotic to determine its effectiveness. What are good positive and negative controls?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cxnSp>
        <p:nvCxnSpPr>
          <p:cNvPr id="154" name="Google Shape;154;p14"/>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55" name="Google Shape;155;p14"/>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cxnSp>
        <p:nvCxnSpPr>
          <p:cNvPr id="160" name="Google Shape;160;p15"/>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61" name="Google Shape;161;p15"/>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62" name="Google Shape;162;p15"/>
          <p:cNvSpPr txBox="1"/>
          <p:nvPr/>
        </p:nvSpPr>
        <p:spPr>
          <a:xfrm>
            <a:off x="579700" y="342900"/>
            <a:ext cx="6768300" cy="8449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Putting it all Together</a:t>
            </a:r>
            <a:endParaRPr b="1" i="0" sz="12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You want to design an experiment to see if birds will choose feeders based on color. You choose 3 colors for the bird feeders: purple, red, and blue. With this statement, fill in the following blanks: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sng" cap="none" strike="noStrike">
                <a:solidFill>
                  <a:schemeClr val="dk1"/>
                </a:solidFill>
                <a:latin typeface="Times New Roman"/>
                <a:ea typeface="Times New Roman"/>
                <a:cs typeface="Times New Roman"/>
                <a:sym typeface="Times New Roman"/>
              </a:rPr>
              <a:t>Hypotheses</a:t>
            </a:r>
            <a:r>
              <a:rPr b="0" i="0" lang="en" sz="1200" u="none" cap="none" strike="noStrike">
                <a:solidFill>
                  <a:schemeClr val="dk1"/>
                </a:solidFill>
                <a:latin typeface="Times New Roman"/>
                <a:ea typeface="Times New Roman"/>
                <a:cs typeface="Times New Roman"/>
                <a:sym typeface="Times New Roman"/>
              </a:rPr>
              <a:t>:</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114300" lvl="0" marL="114300" marR="0" rtl="0" algn="l">
              <a:lnSpc>
                <a:spcPct val="100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Null (H</a:t>
            </a:r>
            <a:r>
              <a:rPr b="0" baseline="-25000" i="0" lang="en" sz="1200" u="none" cap="none" strike="noStrike">
                <a:solidFill>
                  <a:schemeClr val="dk1"/>
                </a:solidFill>
                <a:latin typeface="Times New Roman"/>
                <a:ea typeface="Times New Roman"/>
                <a:cs typeface="Times New Roman"/>
                <a:sym typeface="Times New Roman"/>
              </a:rPr>
              <a:t>0</a:t>
            </a:r>
            <a:r>
              <a:rPr b="0" i="0" lang="en" sz="1200" u="none" cap="none" strike="noStrike">
                <a:solidFill>
                  <a:schemeClr val="dk1"/>
                </a:solidFill>
                <a:latin typeface="Times New Roman"/>
                <a:ea typeface="Times New Roman"/>
                <a:cs typeface="Times New Roman"/>
                <a:sym typeface="Times New Roman"/>
              </a:rPr>
              <a:t>) hypothesis: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114300" lvl="0" marL="114300" marR="0" rtl="0" algn="l">
              <a:lnSpc>
                <a:spcPct val="100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First alternative (H</a:t>
            </a:r>
            <a:r>
              <a:rPr b="0" baseline="-25000" i="0" lang="en" sz="1200" u="none" cap="none" strike="noStrike">
                <a:solidFill>
                  <a:schemeClr val="dk1"/>
                </a:solidFill>
                <a:latin typeface="Times New Roman"/>
                <a:ea typeface="Times New Roman"/>
                <a:cs typeface="Times New Roman"/>
                <a:sym typeface="Times New Roman"/>
              </a:rPr>
              <a:t>1</a:t>
            </a:r>
            <a:r>
              <a:rPr b="0" i="0" lang="en" sz="1200" u="none" cap="none" strike="noStrike">
                <a:solidFill>
                  <a:schemeClr val="dk1"/>
                </a:solidFill>
                <a:latin typeface="Times New Roman"/>
                <a:ea typeface="Times New Roman"/>
                <a:cs typeface="Times New Roman"/>
                <a:sym typeface="Times New Roman"/>
              </a:rPr>
              <a:t>) hypothesis:</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114300" lvl="0" marL="114300" marR="0" rtl="0" algn="l">
              <a:lnSpc>
                <a:spcPct val="100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Second alternative (H</a:t>
            </a:r>
            <a:r>
              <a:rPr b="0" baseline="-25000" i="0" lang="en" sz="1200" u="none" cap="none" strike="noStrike">
                <a:solidFill>
                  <a:schemeClr val="dk1"/>
                </a:solidFill>
                <a:latin typeface="Times New Roman"/>
                <a:ea typeface="Times New Roman"/>
                <a:cs typeface="Times New Roman"/>
                <a:sym typeface="Times New Roman"/>
              </a:rPr>
              <a:t>2</a:t>
            </a:r>
            <a:r>
              <a:rPr b="0" i="0" lang="en" sz="1200" u="none" cap="none" strike="noStrike">
                <a:solidFill>
                  <a:schemeClr val="dk1"/>
                </a:solidFill>
                <a:latin typeface="Times New Roman"/>
                <a:ea typeface="Times New Roman"/>
                <a:cs typeface="Times New Roman"/>
                <a:sym typeface="Times New Roman"/>
              </a:rPr>
              <a:t>) hypothesis:</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114300" lvl="0" marL="114300" marR="0" rtl="0" algn="l">
              <a:lnSpc>
                <a:spcPct val="100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Third alternative (H</a:t>
            </a:r>
            <a:r>
              <a:rPr b="0" baseline="-25000" i="0" lang="en" sz="1200" u="none" cap="none" strike="noStrike">
                <a:solidFill>
                  <a:schemeClr val="dk1"/>
                </a:solidFill>
                <a:latin typeface="Times New Roman"/>
                <a:ea typeface="Times New Roman"/>
                <a:cs typeface="Times New Roman"/>
                <a:sym typeface="Times New Roman"/>
              </a:rPr>
              <a:t>3</a:t>
            </a:r>
            <a:r>
              <a:rPr b="0" i="0" lang="en" sz="1200" u="none" cap="none" strike="noStrike">
                <a:solidFill>
                  <a:schemeClr val="dk1"/>
                </a:solidFill>
                <a:latin typeface="Times New Roman"/>
                <a:ea typeface="Times New Roman"/>
                <a:cs typeface="Times New Roman"/>
                <a:sym typeface="Times New Roman"/>
              </a:rPr>
              <a:t>) hypothesis: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sng" cap="none" strike="noStrike">
                <a:solidFill>
                  <a:srgbClr val="000000"/>
                </a:solidFill>
                <a:latin typeface="Times New Roman"/>
                <a:ea typeface="Times New Roman"/>
                <a:cs typeface="Times New Roman"/>
                <a:sym typeface="Times New Roman"/>
              </a:rPr>
              <a:t>Variables</a:t>
            </a:r>
            <a:r>
              <a:rPr b="0" i="0" lang="en" sz="1200" u="none" cap="none" strike="noStrike">
                <a:solidFill>
                  <a:srgbClr val="000000"/>
                </a:solidFill>
                <a:latin typeface="Times New Roman"/>
                <a:ea typeface="Times New Roman"/>
                <a:cs typeface="Times New Roman"/>
                <a:sym typeface="Times New Roman"/>
              </a:rPr>
              <a:t>:</a:t>
            </a:r>
            <a:endParaRPr b="0" i="0" sz="1200" u="none" cap="none" strike="noStrike">
              <a:solidFill>
                <a:srgbClr val="000000"/>
              </a:solidFill>
              <a:latin typeface="Times New Roman"/>
              <a:ea typeface="Times New Roman"/>
              <a:cs typeface="Times New Roman"/>
              <a:sym typeface="Times New Roman"/>
            </a:endParaRPr>
          </a:p>
          <a:p>
            <a:pPr indent="-114300" lvl="0" marL="114300" marR="0" rtl="0" algn="l">
              <a:lnSpc>
                <a:spcPct val="100000"/>
              </a:lnSpc>
              <a:spcBef>
                <a:spcPts val="0"/>
              </a:spcBef>
              <a:spcAft>
                <a:spcPts val="0"/>
              </a:spcAft>
              <a:buClr>
                <a:schemeClr val="dk1"/>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Independent variable:</a:t>
            </a:r>
            <a:endParaRPr b="0" i="0" sz="1200" u="none" cap="none" strike="noStrike">
              <a:solidFill>
                <a:srgbClr val="000000"/>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114300" lvl="0" marL="114300" marR="0" rtl="0" algn="l">
              <a:lnSpc>
                <a:spcPct val="10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Dependent variable:</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sng" cap="none" strike="noStrike">
                <a:solidFill>
                  <a:srgbClr val="000000"/>
                </a:solidFill>
                <a:latin typeface="Times New Roman"/>
                <a:ea typeface="Times New Roman"/>
                <a:cs typeface="Times New Roman"/>
                <a:sym typeface="Times New Roman"/>
              </a:rPr>
              <a:t>Constants and controls</a:t>
            </a:r>
            <a:r>
              <a:rPr b="0" i="0" lang="en" sz="1200" u="none" cap="none" strike="noStrike">
                <a:solidFill>
                  <a:srgbClr val="000000"/>
                </a:solidFill>
                <a:latin typeface="Times New Roman"/>
                <a:ea typeface="Times New Roman"/>
                <a:cs typeface="Times New Roman"/>
                <a:sym typeface="Times New Roman"/>
              </a:rPr>
              <a:t>:</a:t>
            </a:r>
            <a:endParaRPr b="0" i="0" sz="1200" u="none" cap="none" strike="noStrike">
              <a:solidFill>
                <a:srgbClr val="000000"/>
              </a:solidFill>
              <a:latin typeface="Times New Roman"/>
              <a:ea typeface="Times New Roman"/>
              <a:cs typeface="Times New Roman"/>
              <a:sym typeface="Times New Roman"/>
            </a:endParaRPr>
          </a:p>
          <a:p>
            <a:pPr indent="-114300" lvl="0" marL="114300" marR="0" rtl="0" algn="l">
              <a:lnSpc>
                <a:spcPct val="100000"/>
              </a:lnSpc>
              <a:spcBef>
                <a:spcPts val="0"/>
              </a:spcBef>
              <a:spcAft>
                <a:spcPts val="0"/>
              </a:spcAft>
              <a:buClr>
                <a:schemeClr val="dk1"/>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Constants (list as many that you can think of):</a:t>
            </a:r>
            <a:endParaRPr b="0" i="0" sz="1200" u="none" cap="none" strike="noStrike">
              <a:solidFill>
                <a:srgbClr val="000000"/>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1143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114300" lvl="0" marL="114300" marR="0" rtl="0" algn="l">
              <a:lnSpc>
                <a:spcPct val="10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Controls (negative/positive):</a:t>
            </a:r>
            <a:endParaRPr b="0" i="0" sz="1200" u="none" cap="none" strike="noStrike">
              <a:solidFill>
                <a:srgbClr val="000000"/>
              </a:solidFill>
              <a:latin typeface="Times New Roman"/>
              <a:ea typeface="Times New Roman"/>
              <a:cs typeface="Times New Roman"/>
              <a:sym typeface="Times New Roman"/>
            </a:endParaRPr>
          </a:p>
        </p:txBody>
      </p:sp>
      <p:cxnSp>
        <p:nvCxnSpPr>
          <p:cNvPr id="163" name="Google Shape;163;p15"/>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64" name="Google Shape;164;p15"/>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cxnSp>
        <p:nvCxnSpPr>
          <p:cNvPr id="169" name="Google Shape;169;p20"/>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70" name="Google Shape;170;p20"/>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71" name="Google Shape;171;p20"/>
          <p:cNvSpPr txBox="1"/>
          <p:nvPr/>
        </p:nvSpPr>
        <p:spPr>
          <a:xfrm>
            <a:off x="579700" y="342900"/>
            <a:ext cx="6768300" cy="8449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Introduction to Statistics in AP Biology</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Statistics</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Scientists typically collect data on a _________________ of a population</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The first step in analysis is to ___________ the data and examine the _________________________</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Typical data will show ____________________________</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Measures of Central Tendencies</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cxnSp>
        <p:nvCxnSpPr>
          <p:cNvPr id="172" name="Google Shape;172;p20"/>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73" name="Google Shape;173;p20"/>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174" name="Google Shape;174;p20"/>
          <p:cNvPicPr preferRelativeResize="0"/>
          <p:nvPr/>
        </p:nvPicPr>
        <p:blipFill rotWithShape="1">
          <a:blip r:embed="rId3">
            <a:alphaModFix/>
          </a:blip>
          <a:srcRect b="0" l="0" r="0" t="0"/>
          <a:stretch/>
        </p:blipFill>
        <p:spPr>
          <a:xfrm>
            <a:off x="2039800" y="3281625"/>
            <a:ext cx="3848100" cy="18097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cxnSp>
        <p:nvCxnSpPr>
          <p:cNvPr id="179" name="Google Shape;179;p21"/>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80" name="Google Shape;180;p21"/>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81" name="Google Shape;181;p21"/>
          <p:cNvSpPr txBox="1"/>
          <p:nvPr/>
        </p:nvSpPr>
        <p:spPr>
          <a:xfrm>
            <a:off x="498100" y="342900"/>
            <a:ext cx="6849900" cy="8449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Mean:</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To solve: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Practice problem:</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Students in a biology class planted five tomato seeds in separate containers. They exposed the seeds to an artificial light source for twenty days. At the end of the twenty days, the students measured the height of the tomato plants that grew from those seeds. The data is below. What is the mean of the data? Box your answer.</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None/>
            </a:pPr>
            <a:r>
              <a:rPr b="0" i="0" lang="en" sz="1200" u="none" cap="none" strike="noStrike">
                <a:solidFill>
                  <a:schemeClr val="dk1"/>
                </a:solidFill>
                <a:latin typeface="Times New Roman"/>
                <a:ea typeface="Times New Roman"/>
                <a:cs typeface="Times New Roman"/>
                <a:sym typeface="Times New Roman"/>
              </a:rPr>
              <a:t>				Show work here:</a:t>
            </a:r>
            <a:endParaRPr/>
          </a:p>
          <a:p>
            <a:pPr indent="0" lvl="0" marL="0" marR="0" rtl="0" algn="l">
              <a:lnSpc>
                <a:spcPct val="100000"/>
              </a:lnSpc>
              <a:spcBef>
                <a:spcPts val="100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Median: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To solve: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1100"/>
              <a:buFont typeface="Arial"/>
              <a:buNone/>
            </a:pPr>
            <a:r>
              <a:rPr b="0" i="0" lang="en" sz="1200" u="none" cap="none" strike="noStrike">
                <a:solidFill>
                  <a:schemeClr val="dk1"/>
                </a:solidFill>
                <a:latin typeface="Times New Roman"/>
                <a:ea typeface="Times New Roman"/>
                <a:cs typeface="Times New Roman"/>
                <a:sym typeface="Times New Roman"/>
              </a:rPr>
              <a:t>Practice problem:</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A group of labrador retrievers is training for the police academy. One test is the “sniff” test, where police officers time how long it takes the dogs find a scent. They collected the data on a group of nine dogs. The data is in the table below. What is the median? Box your answer.</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457200" lvl="0" marL="4114800" marR="0" rtl="0" algn="l">
              <a:lnSpc>
                <a:spcPct val="100000"/>
              </a:lnSpc>
              <a:spcBef>
                <a:spcPts val="0"/>
              </a:spcBef>
              <a:spcAft>
                <a:spcPts val="0"/>
              </a:spcAft>
              <a:buClr>
                <a:schemeClr val="dk1"/>
              </a:buClr>
              <a:buSzPts val="1100"/>
              <a:buFont typeface="Arial"/>
              <a:buNone/>
            </a:pPr>
            <a:r>
              <a:rPr b="0" i="0" lang="en" sz="1200" u="none" cap="none" strike="noStrike">
                <a:solidFill>
                  <a:schemeClr val="dk1"/>
                </a:solidFill>
                <a:latin typeface="Times New Roman"/>
                <a:ea typeface="Times New Roman"/>
                <a:cs typeface="Times New Roman"/>
                <a:sym typeface="Times New Roman"/>
              </a:rPr>
              <a:t>Show work here: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cxnSp>
        <p:nvCxnSpPr>
          <p:cNvPr id="182" name="Google Shape;182;p21"/>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83" name="Google Shape;183;p21"/>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graphicFrame>
        <p:nvGraphicFramePr>
          <p:cNvPr id="184" name="Google Shape;184;p21"/>
          <p:cNvGraphicFramePr/>
          <p:nvPr/>
        </p:nvGraphicFramePr>
        <p:xfrm>
          <a:off x="570000" y="2738400"/>
          <a:ext cx="3000000" cy="3000000"/>
        </p:xfrm>
        <a:graphic>
          <a:graphicData uri="http://schemas.openxmlformats.org/drawingml/2006/table">
            <a:tbl>
              <a:tblPr>
                <a:noFill/>
                <a:tableStyleId>{7449025E-5D9D-4E78-9025-C47BBDFF76FC}</a:tableStyleId>
              </a:tblPr>
              <a:tblGrid>
                <a:gridCol w="957800"/>
                <a:gridCol w="479050"/>
                <a:gridCol w="479050"/>
                <a:gridCol w="479050"/>
                <a:gridCol w="479050"/>
                <a:gridCol w="479050"/>
              </a:tblGrid>
              <a:tr h="311200">
                <a:tc>
                  <a:txBody>
                    <a:bodyPr/>
                    <a:lstStyle/>
                    <a:p>
                      <a:pPr indent="0" lvl="0" marL="0" marR="0" rtl="0" algn="l">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Plant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70000">
                <a:tc>
                  <a:txBody>
                    <a:bodyPr/>
                    <a:lstStyle/>
                    <a:p>
                      <a:pPr indent="0" lvl="0" marL="0" marR="0" rtl="0" algn="l">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Height (mm)</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56</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graphicFrame>
        <p:nvGraphicFramePr>
          <p:cNvPr id="185" name="Google Shape;185;p21"/>
          <p:cNvGraphicFramePr/>
          <p:nvPr/>
        </p:nvGraphicFramePr>
        <p:xfrm>
          <a:off x="579688" y="7091400"/>
          <a:ext cx="3000000" cy="3000000"/>
        </p:xfrm>
        <a:graphic>
          <a:graphicData uri="http://schemas.openxmlformats.org/drawingml/2006/table">
            <a:tbl>
              <a:tblPr>
                <a:noFill/>
                <a:tableStyleId>{7449025E-5D9D-4E78-9025-C47BBDFF76FC}</a:tableStyleId>
              </a:tblPr>
              <a:tblGrid>
                <a:gridCol w="733300"/>
                <a:gridCol w="421175"/>
                <a:gridCol w="421175"/>
                <a:gridCol w="421175"/>
                <a:gridCol w="421175"/>
                <a:gridCol w="421175"/>
                <a:gridCol w="421175"/>
                <a:gridCol w="421175"/>
                <a:gridCol w="421175"/>
                <a:gridCol w="421175"/>
              </a:tblGrid>
              <a:tr h="388700">
                <a:tc>
                  <a:txBody>
                    <a:bodyPr/>
                    <a:lstStyle/>
                    <a:p>
                      <a:pPr indent="0" lvl="0" marL="0" marR="0" rtl="0" algn="l">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Dog</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8</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9</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30900">
                <a:tc>
                  <a:txBody>
                    <a:bodyPr/>
                    <a:lstStyle/>
                    <a:p>
                      <a:pPr indent="0" lvl="0" marL="0" marR="0" rtl="0" algn="l">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Time (s)</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48</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47</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130</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180</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cxnSp>
        <p:nvCxnSpPr>
          <p:cNvPr id="190" name="Google Shape;190;p22"/>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91" name="Google Shape;191;p22"/>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92" name="Google Shape;192;p22"/>
          <p:cNvSpPr txBox="1"/>
          <p:nvPr/>
        </p:nvSpPr>
        <p:spPr>
          <a:xfrm>
            <a:off x="579700" y="342900"/>
            <a:ext cx="6768300" cy="8449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Mode: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Practice Problem</a:t>
            </a:r>
            <a:endParaRPr b="0" i="0" sz="12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1. Researchers are interested in how long students spend on the TikTok app per day. They take a random sample of 10 high school students who use an iPhone. They examine the amount of time each student spends on TikTok by looking at their screen time for one whole day. The data is below:</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For this data set determine the mean, median, and mode. Then identify which measure of central tendency would be most accurate for this data set. Show your work in the space below and write your answers on the lines provided.</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Mean: _________________</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Median: ________________</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Mode: _________________</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Which measure of central tendency is most accurate for this data set? Why?</a:t>
            </a:r>
            <a:endParaRPr b="0" i="0" sz="1200" u="none" cap="none" strike="noStrike">
              <a:solidFill>
                <a:schemeClr val="dk1"/>
              </a:solidFill>
              <a:latin typeface="Times New Roman"/>
              <a:ea typeface="Times New Roman"/>
              <a:cs typeface="Times New Roman"/>
              <a:sym typeface="Times New Roman"/>
            </a:endParaRPr>
          </a:p>
        </p:txBody>
      </p:sp>
      <p:cxnSp>
        <p:nvCxnSpPr>
          <p:cNvPr id="193" name="Google Shape;193;p22"/>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94" name="Google Shape;194;p22"/>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195" name="Google Shape;195;p22"/>
          <p:cNvPicPr preferRelativeResize="0"/>
          <p:nvPr/>
        </p:nvPicPr>
        <p:blipFill rotWithShape="1">
          <a:blip r:embed="rId3">
            <a:alphaModFix/>
          </a:blip>
          <a:srcRect b="0" l="0" r="0" t="0"/>
          <a:stretch/>
        </p:blipFill>
        <p:spPr>
          <a:xfrm>
            <a:off x="5208919" y="695017"/>
            <a:ext cx="2109800" cy="1371608"/>
          </a:xfrm>
          <a:prstGeom prst="rect">
            <a:avLst/>
          </a:prstGeom>
          <a:noFill/>
          <a:ln>
            <a:noFill/>
          </a:ln>
        </p:spPr>
      </p:pic>
      <p:graphicFrame>
        <p:nvGraphicFramePr>
          <p:cNvPr id="196" name="Google Shape;196;p22"/>
          <p:cNvGraphicFramePr/>
          <p:nvPr/>
        </p:nvGraphicFramePr>
        <p:xfrm>
          <a:off x="1453400" y="3653750"/>
          <a:ext cx="3000000" cy="3000000"/>
        </p:xfrm>
        <a:graphic>
          <a:graphicData uri="http://schemas.openxmlformats.org/drawingml/2006/table">
            <a:tbl>
              <a:tblPr>
                <a:noFill/>
                <a:tableStyleId>{7449025E-5D9D-4E78-9025-C47BBDFF76FC}</a:tableStyleId>
              </a:tblPr>
              <a:tblGrid>
                <a:gridCol w="869850"/>
                <a:gridCol w="399575"/>
                <a:gridCol w="399575"/>
                <a:gridCol w="399575"/>
                <a:gridCol w="399575"/>
                <a:gridCol w="399575"/>
                <a:gridCol w="399575"/>
                <a:gridCol w="399575"/>
                <a:gridCol w="399575"/>
                <a:gridCol w="399575"/>
                <a:gridCol w="399575"/>
              </a:tblGrid>
              <a:tr h="306350">
                <a:tc>
                  <a:txBody>
                    <a:bodyPr/>
                    <a:lstStyle/>
                    <a:p>
                      <a:pPr indent="0" lvl="0" marL="0" marR="0" rtl="0" algn="l">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Student</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8</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9</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10</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74850">
                <a:tc>
                  <a:txBody>
                    <a:bodyPr/>
                    <a:lstStyle/>
                    <a:p>
                      <a:pPr indent="0" lvl="0" marL="0" marR="0" rtl="0" algn="l">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Time (min/day)</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10</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85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44</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37</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201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56</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59</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cxnSp>
        <p:nvCxnSpPr>
          <p:cNvPr id="201" name="Google Shape;201;p23"/>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202" name="Google Shape;202;p23"/>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203" name="Google Shape;203;p23"/>
          <p:cNvSpPr txBox="1"/>
          <p:nvPr/>
        </p:nvSpPr>
        <p:spPr>
          <a:xfrm>
            <a:off x="579700" y="342900"/>
            <a:ext cx="6768300" cy="8449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Measure of Variability</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Variability:</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Range: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	Larger range =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	Smaller range =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	Often used in conjunction with _______________________________________</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Let’s look back at the data for the tomato plants. What is the range? Box your answer.						Show work here: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Standard deviation:</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	Low standard deviation:</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	High standard deviation:</a:t>
            </a:r>
            <a:endParaRPr b="0" i="0" sz="1200" u="none" cap="none" strike="noStrike">
              <a:solidFill>
                <a:schemeClr val="dk1"/>
              </a:solidFill>
              <a:latin typeface="Times New Roman"/>
              <a:ea typeface="Times New Roman"/>
              <a:cs typeface="Times New Roman"/>
              <a:sym typeface="Times New Roman"/>
            </a:endParaRPr>
          </a:p>
        </p:txBody>
      </p:sp>
      <p:cxnSp>
        <p:nvCxnSpPr>
          <p:cNvPr id="204" name="Google Shape;204;p23"/>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205" name="Google Shape;205;p23"/>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graphicFrame>
        <p:nvGraphicFramePr>
          <p:cNvPr id="206" name="Google Shape;206;p23"/>
          <p:cNvGraphicFramePr/>
          <p:nvPr/>
        </p:nvGraphicFramePr>
        <p:xfrm>
          <a:off x="610800" y="4243608"/>
          <a:ext cx="3000000" cy="3000000"/>
        </p:xfrm>
        <a:graphic>
          <a:graphicData uri="http://schemas.openxmlformats.org/drawingml/2006/table">
            <a:tbl>
              <a:tblPr>
                <a:noFill/>
                <a:tableStyleId>{7449025E-5D9D-4E78-9025-C47BBDFF76FC}</a:tableStyleId>
              </a:tblPr>
              <a:tblGrid>
                <a:gridCol w="957800"/>
                <a:gridCol w="479050"/>
                <a:gridCol w="479050"/>
                <a:gridCol w="479050"/>
                <a:gridCol w="479050"/>
                <a:gridCol w="479050"/>
              </a:tblGrid>
              <a:tr h="311200">
                <a:tc>
                  <a:txBody>
                    <a:bodyPr/>
                    <a:lstStyle/>
                    <a:p>
                      <a:pPr indent="0" lvl="0" marL="0" marR="0" rtl="0" algn="l">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Plant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70000">
                <a:tc>
                  <a:txBody>
                    <a:bodyPr/>
                    <a:lstStyle/>
                    <a:p>
                      <a:pPr indent="0" lvl="0" marL="0" marR="0" rtl="0" algn="l">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Height (mm)</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56</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pic>
        <p:nvPicPr>
          <p:cNvPr id="207" name="Google Shape;207;p23"/>
          <p:cNvPicPr preferRelativeResize="0"/>
          <p:nvPr/>
        </p:nvPicPr>
        <p:blipFill rotWithShape="1">
          <a:blip r:embed="rId3">
            <a:alphaModFix/>
          </a:blip>
          <a:srcRect b="0" l="0" r="0" t="0"/>
          <a:stretch/>
        </p:blipFill>
        <p:spPr>
          <a:xfrm>
            <a:off x="4544000" y="7629075"/>
            <a:ext cx="2774725" cy="10870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cxnSp>
        <p:nvCxnSpPr>
          <p:cNvPr id="212" name="Google Shape;212;p24"/>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213" name="Google Shape;213;p24"/>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214" name="Google Shape;214;p24"/>
          <p:cNvSpPr txBox="1"/>
          <p:nvPr/>
        </p:nvSpPr>
        <p:spPr>
          <a:xfrm>
            <a:off x="579700" y="342900"/>
            <a:ext cx="6768300" cy="8449200"/>
          </a:xfrm>
          <a:prstGeom prst="rect">
            <a:avLst/>
          </a:prstGeom>
          <a:noFill/>
          <a:ln>
            <a:noFill/>
          </a:ln>
        </p:spPr>
        <p:txBody>
          <a:bodyPr anchorCtr="0" anchor="t" bIns="91425" lIns="91425" spcFirstLastPara="1" rIns="91425" wrap="square" tIns="91425">
            <a:noAutofit/>
          </a:bodyPr>
          <a:lstStyle/>
          <a:p>
            <a:pPr indent="-190500" lvl="0" marL="228600" marR="0" rtl="0" algn="l">
              <a:lnSpc>
                <a:spcPct val="115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______ standard deviation from the mean in either direction on the horizontal axis represents_______ of the data</a:t>
            </a:r>
            <a:endParaRPr b="0" i="0" sz="1200" u="none" cap="none" strike="noStrike">
              <a:solidFill>
                <a:schemeClr val="dk1"/>
              </a:solidFill>
              <a:latin typeface="Times New Roman"/>
              <a:ea typeface="Times New Roman"/>
              <a:cs typeface="Times New Roman"/>
              <a:sym typeface="Times New Roman"/>
            </a:endParaRPr>
          </a:p>
          <a:p>
            <a:pPr indent="-190500" lvl="0" marL="228600" marR="0" rtl="0" algn="l">
              <a:lnSpc>
                <a:spcPct val="115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______ standard deviations from the mean in either direction on the horizontal axis represents_______ of the data</a:t>
            </a:r>
            <a:endParaRPr b="0" i="0" sz="1200" u="none" cap="none" strike="noStrike">
              <a:solidFill>
                <a:schemeClr val="dk1"/>
              </a:solidFill>
              <a:latin typeface="Times New Roman"/>
              <a:ea typeface="Times New Roman"/>
              <a:cs typeface="Times New Roman"/>
              <a:sym typeface="Times New Roman"/>
            </a:endParaRPr>
          </a:p>
          <a:p>
            <a:pPr indent="-190500" lvl="0" marL="228600" marR="0" rtl="0" algn="l">
              <a:lnSpc>
                <a:spcPct val="115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______ standard deviations from the mean  in either direction on the horizontal axis represents_______ of the data</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Standard deviation formula: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There are four steps to solve for the standard deviation:</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Step 1:</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Step 2:</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Step 3:</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Step 4:</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cxnSp>
        <p:nvCxnSpPr>
          <p:cNvPr id="215" name="Google Shape;215;p24"/>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216" name="Google Shape;216;p24"/>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217" name="Google Shape;217;p24"/>
          <p:cNvPicPr preferRelativeResize="0"/>
          <p:nvPr/>
        </p:nvPicPr>
        <p:blipFill rotWithShape="1">
          <a:blip r:embed="rId3">
            <a:alphaModFix/>
          </a:blip>
          <a:srcRect b="0" l="0" r="0" t="0"/>
          <a:stretch/>
        </p:blipFill>
        <p:spPr>
          <a:xfrm>
            <a:off x="1962150" y="1800550"/>
            <a:ext cx="3848100" cy="1809750"/>
          </a:xfrm>
          <a:prstGeom prst="rect">
            <a:avLst/>
          </a:prstGeom>
          <a:noFill/>
          <a:ln>
            <a:noFill/>
          </a:ln>
        </p:spPr>
      </p:pic>
      <p:pic>
        <p:nvPicPr>
          <p:cNvPr id="218" name="Google Shape;218;p24"/>
          <p:cNvPicPr preferRelativeResize="0"/>
          <p:nvPr/>
        </p:nvPicPr>
        <p:blipFill rotWithShape="1">
          <a:blip r:embed="rId4">
            <a:alphaModFix/>
          </a:blip>
          <a:srcRect b="0" l="0" r="0" t="0"/>
          <a:stretch/>
        </p:blipFill>
        <p:spPr>
          <a:xfrm>
            <a:off x="2755800" y="4208950"/>
            <a:ext cx="1398400" cy="6311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cxnSp>
        <p:nvCxnSpPr>
          <p:cNvPr id="223" name="Google Shape;223;p25"/>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224" name="Google Shape;224;p25"/>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225" name="Google Shape;225;p25"/>
          <p:cNvSpPr txBox="1"/>
          <p:nvPr/>
        </p:nvSpPr>
        <p:spPr>
          <a:xfrm>
            <a:off x="579700" y="342900"/>
            <a:ext cx="6768300" cy="8449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Example: Let’s use the data from the tomato plant experiment</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What does this mean?</a:t>
            </a:r>
            <a:endParaRPr b="0" i="0" sz="1200" u="none" cap="none" strike="noStrike">
              <a:solidFill>
                <a:srgbClr val="000000"/>
              </a:solidFill>
              <a:latin typeface="Times New Roman"/>
              <a:ea typeface="Times New Roman"/>
              <a:cs typeface="Times New Roman"/>
              <a:sym typeface="Times New Roman"/>
            </a:endParaRPr>
          </a:p>
          <a:p>
            <a:pPr indent="-304800" lvl="0" marL="4572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Mean: ______</a:t>
            </a:r>
            <a:endParaRPr b="0" i="0" sz="1200" u="none" cap="none" strike="noStrike">
              <a:solidFill>
                <a:srgbClr val="000000"/>
              </a:solidFill>
              <a:latin typeface="Times New Roman"/>
              <a:ea typeface="Times New Roman"/>
              <a:cs typeface="Times New Roman"/>
              <a:sym typeface="Times New Roman"/>
            </a:endParaRPr>
          </a:p>
          <a:p>
            <a:pPr indent="-304800" lvl="0" marL="4572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Standard deviation (s): _______</a:t>
            </a:r>
            <a:endParaRPr b="0" i="0" sz="1200" u="none" cap="none" strike="noStrike">
              <a:solidFill>
                <a:srgbClr val="000000"/>
              </a:solidFill>
              <a:latin typeface="Times New Roman"/>
              <a:ea typeface="Times New Roman"/>
              <a:cs typeface="Times New Roman"/>
              <a:sym typeface="Times New Roman"/>
            </a:endParaRPr>
          </a:p>
          <a:p>
            <a:pPr indent="-304800" lvl="1" marL="9144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1 s would be ________________ (or _________  through </a:t>
            </a:r>
            <a:r>
              <a:rPr b="0" i="0" lang="en" sz="1200" u="none" cap="none" strike="noStrike">
                <a:solidFill>
                  <a:schemeClr val="dk1"/>
                </a:solidFill>
                <a:latin typeface="Times New Roman"/>
                <a:ea typeface="Times New Roman"/>
                <a:cs typeface="Times New Roman"/>
                <a:sym typeface="Times New Roman"/>
              </a:rPr>
              <a:t>_________</a:t>
            </a:r>
            <a:r>
              <a:rPr b="0" i="0" lang="en" sz="1200" u="none" cap="none" strike="noStrike">
                <a:solidFill>
                  <a:srgbClr val="000000"/>
                </a:solidFill>
                <a:latin typeface="Times New Roman"/>
                <a:ea typeface="Times New Roman"/>
                <a:cs typeface="Times New Roman"/>
                <a:sym typeface="Times New Roman"/>
              </a:rPr>
              <a:t>)</a:t>
            </a:r>
            <a:endParaRPr b="0" i="0" sz="1200" u="none" cap="none" strike="noStrike">
              <a:solidFill>
                <a:srgbClr val="000000"/>
              </a:solidFill>
              <a:latin typeface="Times New Roman"/>
              <a:ea typeface="Times New Roman"/>
              <a:cs typeface="Times New Roman"/>
              <a:sym typeface="Times New Roman"/>
            </a:endParaRPr>
          </a:p>
          <a:p>
            <a:pPr indent="-304800" lvl="2" marL="13716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_______ of the data should fall between _________ and </a:t>
            </a:r>
            <a:r>
              <a:rPr b="0" i="0" lang="en" sz="1200" u="none" cap="none" strike="noStrike">
                <a:solidFill>
                  <a:schemeClr val="dk1"/>
                </a:solidFill>
                <a:latin typeface="Times New Roman"/>
                <a:ea typeface="Times New Roman"/>
                <a:cs typeface="Times New Roman"/>
                <a:sym typeface="Times New Roman"/>
              </a:rPr>
              <a:t>_________ </a:t>
            </a:r>
            <a:endParaRPr b="0" i="0" sz="1200" u="none" cap="none" strike="noStrike">
              <a:solidFill>
                <a:srgbClr val="000000"/>
              </a:solidFill>
              <a:latin typeface="Times New Roman"/>
              <a:ea typeface="Times New Roman"/>
              <a:cs typeface="Times New Roman"/>
              <a:sym typeface="Times New Roman"/>
            </a:endParaRPr>
          </a:p>
          <a:p>
            <a:pPr indent="-304800" lvl="1" marL="9144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2 s </a:t>
            </a:r>
            <a:r>
              <a:rPr b="0" i="0" lang="en" sz="1200" u="none" cap="none" strike="noStrike">
                <a:solidFill>
                  <a:schemeClr val="dk1"/>
                </a:solidFill>
                <a:latin typeface="Times New Roman"/>
                <a:ea typeface="Times New Roman"/>
                <a:cs typeface="Times New Roman"/>
                <a:sym typeface="Times New Roman"/>
              </a:rPr>
              <a:t>would be ________________ (or _________  through _________)</a:t>
            </a:r>
            <a:endParaRPr b="0" i="0" sz="1200" u="none" cap="none" strike="noStrike">
              <a:solidFill>
                <a:srgbClr val="000000"/>
              </a:solidFill>
              <a:latin typeface="Times New Roman"/>
              <a:ea typeface="Times New Roman"/>
              <a:cs typeface="Times New Roman"/>
              <a:sym typeface="Times New Roman"/>
            </a:endParaRPr>
          </a:p>
          <a:p>
            <a:pPr indent="-304800" lvl="2" marL="13716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_______ of the data should fall between _________ and _________</a:t>
            </a:r>
            <a:endParaRPr b="0" i="0" sz="1200" u="none" cap="none" strike="noStrike">
              <a:solidFill>
                <a:srgbClr val="000000"/>
              </a:solidFill>
              <a:latin typeface="Times New Roman"/>
              <a:ea typeface="Times New Roman"/>
              <a:cs typeface="Times New Roman"/>
              <a:sym typeface="Times New Roman"/>
            </a:endParaRPr>
          </a:p>
          <a:p>
            <a:pPr indent="-304800" lvl="1" marL="9144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3 s </a:t>
            </a:r>
            <a:r>
              <a:rPr b="0" i="0" lang="en" sz="1200" u="none" cap="none" strike="noStrike">
                <a:solidFill>
                  <a:schemeClr val="dk1"/>
                </a:solidFill>
                <a:latin typeface="Times New Roman"/>
                <a:ea typeface="Times New Roman"/>
                <a:cs typeface="Times New Roman"/>
                <a:sym typeface="Times New Roman"/>
              </a:rPr>
              <a:t>would be ________________ (or _________  through _________)</a:t>
            </a:r>
            <a:endParaRPr b="0" i="0" sz="1200" u="none" cap="none" strike="noStrike">
              <a:solidFill>
                <a:srgbClr val="000000"/>
              </a:solidFill>
              <a:latin typeface="Times New Roman"/>
              <a:ea typeface="Times New Roman"/>
              <a:cs typeface="Times New Roman"/>
              <a:sym typeface="Times New Roman"/>
            </a:endParaRPr>
          </a:p>
          <a:p>
            <a:pPr indent="-304800" lvl="2" marL="13716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_______ of the data should fall between _________ and _________</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a:t>
            </a:r>
            <a:endParaRPr b="0" i="0" sz="1200" u="none" cap="none" strike="noStrike">
              <a:solidFill>
                <a:srgbClr val="000000"/>
              </a:solidFill>
              <a:latin typeface="Times New Roman"/>
              <a:ea typeface="Times New Roman"/>
              <a:cs typeface="Times New Roman"/>
              <a:sym typeface="Times New Roman"/>
            </a:endParaRPr>
          </a:p>
        </p:txBody>
      </p:sp>
      <p:cxnSp>
        <p:nvCxnSpPr>
          <p:cNvPr id="226" name="Google Shape;226;p25"/>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227" name="Google Shape;227;p25"/>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graphicFrame>
        <p:nvGraphicFramePr>
          <p:cNvPr id="228" name="Google Shape;228;p25"/>
          <p:cNvGraphicFramePr/>
          <p:nvPr/>
        </p:nvGraphicFramePr>
        <p:xfrm>
          <a:off x="757175" y="820300"/>
          <a:ext cx="3000000" cy="3000000"/>
        </p:xfrm>
        <a:graphic>
          <a:graphicData uri="http://schemas.openxmlformats.org/drawingml/2006/table">
            <a:tbl>
              <a:tblPr>
                <a:noFill/>
                <a:tableStyleId>{7449025E-5D9D-4E78-9025-C47BBDFF76FC}</a:tableStyleId>
              </a:tblPr>
              <a:tblGrid>
                <a:gridCol w="705250"/>
                <a:gridCol w="986500"/>
                <a:gridCol w="914500"/>
                <a:gridCol w="914500"/>
              </a:tblGrid>
              <a:tr h="323900">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Plant</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Height (mm)</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235200">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235200">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52</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235200">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235200">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56</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235200">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61</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100"/>
                        <a:buFont typeface="Arial"/>
                        <a:buNone/>
                      </a:pPr>
                      <a:r>
                        <a:t/>
                      </a:r>
                      <a:endParaRPr sz="1100" u="none" cap="none" strike="noStrike">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cxnSp>
        <p:nvCxnSpPr>
          <p:cNvPr id="233" name="Google Shape;233;p26"/>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234" name="Google Shape;234;p26"/>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235" name="Google Shape;235;p26"/>
          <p:cNvSpPr txBox="1"/>
          <p:nvPr/>
        </p:nvSpPr>
        <p:spPr>
          <a:xfrm>
            <a:off x="579700" y="342900"/>
            <a:ext cx="6768300" cy="84492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Standard Error of the Mean</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Standard error of the mean:</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Based on:</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Low standard error = </a:t>
            </a:r>
            <a:endParaRPr b="0" i="0" sz="1200" u="none" cap="none" strike="noStrike">
              <a:solidFill>
                <a:srgbClr val="000000"/>
              </a:solidFill>
              <a:latin typeface="Times New Roman"/>
              <a:ea typeface="Times New Roman"/>
              <a:cs typeface="Times New Roman"/>
              <a:sym typeface="Times New Roman"/>
            </a:endParaRPr>
          </a:p>
          <a:p>
            <a:pPr indent="-304800" lvl="0" marL="914400" marR="0" rtl="0" algn="l">
              <a:lnSpc>
                <a:spcPct val="100000"/>
              </a:lnSpc>
              <a:spcBef>
                <a:spcPts val="1000"/>
              </a:spcBef>
              <a:spcAft>
                <a:spcPts val="0"/>
              </a:spcAft>
              <a:buClr>
                <a:srgbClr val="FFFFFF"/>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Commonly given as _____________ SEM ( ________ confidence) </a:t>
            </a:r>
            <a:endParaRPr b="0" i="0" sz="1200" u="none" cap="none" strike="noStrike">
              <a:solidFill>
                <a:srgbClr val="000000"/>
              </a:solidFill>
              <a:latin typeface="Times New Roman"/>
              <a:ea typeface="Times New Roman"/>
              <a:cs typeface="Times New Roman"/>
              <a:sym typeface="Times New Roman"/>
            </a:endParaRPr>
          </a:p>
          <a:p>
            <a:pPr indent="-228600" lvl="0" marL="914400" marR="0" rtl="0" algn="l">
              <a:lnSpc>
                <a:spcPct val="100000"/>
              </a:lnSpc>
              <a:spcBef>
                <a:spcPts val="0"/>
              </a:spcBef>
              <a:spcAft>
                <a:spcPts val="0"/>
              </a:spcAft>
              <a:buClr>
                <a:srgbClr val="FFFFFF"/>
              </a:buClr>
              <a:buSzPts val="1200"/>
              <a:buFont typeface="Times New Roman"/>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Formula: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Standard Error Practice</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Let’s use the data we calculated for the tomato plant experiment:</a:t>
            </a:r>
            <a:endParaRPr b="0" i="0" sz="1200" u="none" cap="none" strike="noStrike">
              <a:solidFill>
                <a:srgbClr val="000000"/>
              </a:solidFill>
              <a:latin typeface="Times New Roman"/>
              <a:ea typeface="Times New Roman"/>
              <a:cs typeface="Times New Roman"/>
              <a:sym typeface="Times New Roman"/>
            </a:endParaRPr>
          </a:p>
          <a:p>
            <a:pPr indent="-304800" lvl="0" marL="9144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Standard deviation: _________</a:t>
            </a:r>
            <a:endParaRPr b="0" i="0" sz="1200" u="none" cap="none" strike="noStrike">
              <a:solidFill>
                <a:srgbClr val="000000"/>
              </a:solidFill>
              <a:latin typeface="Times New Roman"/>
              <a:ea typeface="Times New Roman"/>
              <a:cs typeface="Times New Roman"/>
              <a:sym typeface="Times New Roman"/>
            </a:endParaRPr>
          </a:p>
          <a:p>
            <a:pPr indent="-304800" lvl="0" marL="9144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Sample size: ________</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914400" marR="0" rtl="0" algn="l">
              <a:lnSpc>
                <a:spcPct val="15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914400" marR="0" rtl="0" algn="l">
              <a:lnSpc>
                <a:spcPct val="15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SE</a:t>
            </a:r>
            <a:r>
              <a:rPr b="0" baseline="-25000" i="0" lang="en" sz="1200" u="none" cap="none" strike="noStrike">
                <a:solidFill>
                  <a:srgbClr val="000000"/>
                </a:solidFill>
                <a:latin typeface="Times New Roman"/>
                <a:ea typeface="Times New Roman"/>
                <a:cs typeface="Times New Roman"/>
                <a:sym typeface="Times New Roman"/>
              </a:rPr>
              <a:t>X</a:t>
            </a:r>
            <a:r>
              <a:rPr b="0" i="0" lang="en" sz="1200" u="none" cap="none" strike="noStrike">
                <a:solidFill>
                  <a:srgbClr val="000000"/>
                </a:solidFill>
                <a:latin typeface="Times New Roman"/>
                <a:ea typeface="Times New Roman"/>
                <a:cs typeface="Times New Roman"/>
                <a:sym typeface="Times New Roman"/>
              </a:rPr>
              <a:t>= ______________</a:t>
            </a:r>
            <a:endParaRPr b="0" i="0" sz="1200" u="none" cap="none" strike="noStrike">
              <a:solidFill>
                <a:srgbClr val="000000"/>
              </a:solidFill>
              <a:latin typeface="Times New Roman"/>
              <a:ea typeface="Times New Roman"/>
              <a:cs typeface="Times New Roman"/>
              <a:sym typeface="Times New Roman"/>
            </a:endParaRPr>
          </a:p>
          <a:p>
            <a:pPr indent="0" lvl="0" marL="914400" marR="0" rtl="0" algn="l">
              <a:lnSpc>
                <a:spcPct val="15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This means that each measurement varies by +/- __________ from the mean</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Error Bars</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cxnSp>
        <p:nvCxnSpPr>
          <p:cNvPr id="236" name="Google Shape;236;p26"/>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237" name="Google Shape;237;p26"/>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238" name="Google Shape;238;p26"/>
          <p:cNvPicPr preferRelativeResize="0"/>
          <p:nvPr/>
        </p:nvPicPr>
        <p:blipFill rotWithShape="1">
          <a:blip r:embed="rId3">
            <a:alphaModFix/>
          </a:blip>
          <a:srcRect b="0" l="0" r="0" t="0"/>
          <a:stretch/>
        </p:blipFill>
        <p:spPr>
          <a:xfrm>
            <a:off x="2292100" y="3803825"/>
            <a:ext cx="1069825" cy="556575"/>
          </a:xfrm>
          <a:prstGeom prst="rect">
            <a:avLst/>
          </a:prstGeom>
          <a:noFill/>
          <a:ln>
            <a:noFill/>
          </a:ln>
        </p:spPr>
      </p:pic>
      <p:pic>
        <p:nvPicPr>
          <p:cNvPr id="239" name="Google Shape;239;p26"/>
          <p:cNvPicPr preferRelativeResize="0"/>
          <p:nvPr/>
        </p:nvPicPr>
        <p:blipFill rotWithShape="1">
          <a:blip r:embed="rId4">
            <a:alphaModFix/>
          </a:blip>
          <a:srcRect b="0" l="0" r="15874" t="0"/>
          <a:stretch/>
        </p:blipFill>
        <p:spPr>
          <a:xfrm>
            <a:off x="4345175" y="6906750"/>
            <a:ext cx="2610725" cy="18853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cxnSp>
        <p:nvCxnSpPr>
          <p:cNvPr id="244" name="Google Shape;244;p27"/>
          <p:cNvCxnSpPr/>
          <p:nvPr/>
        </p:nvCxnSpPr>
        <p:spPr>
          <a:xfrm rot="10800000">
            <a:off x="468825" y="6015425"/>
            <a:ext cx="6849900" cy="20700"/>
          </a:xfrm>
          <a:prstGeom prst="straightConnector1">
            <a:avLst/>
          </a:prstGeom>
          <a:noFill/>
          <a:ln cap="flat" cmpd="sng" w="9525">
            <a:solidFill>
              <a:schemeClr val="dk2"/>
            </a:solidFill>
            <a:prstDash val="dashDot"/>
            <a:round/>
            <a:headEnd len="sm" w="sm" type="none"/>
            <a:tailEnd len="sm" w="sm" type="none"/>
          </a:ln>
        </p:spPr>
      </p:cxnSp>
      <p:sp>
        <p:nvSpPr>
          <p:cNvPr id="245" name="Google Shape;245;p27"/>
          <p:cNvSpPr txBox="1"/>
          <p:nvPr/>
        </p:nvSpPr>
        <p:spPr>
          <a:xfrm>
            <a:off x="407405" y="6146800"/>
            <a:ext cx="29670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Use this space to reflect on topic 01</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246" name="Google Shape;246;p27"/>
          <p:cNvSpPr txBox="1"/>
          <p:nvPr/>
        </p:nvSpPr>
        <p:spPr>
          <a:xfrm>
            <a:off x="579700" y="342900"/>
            <a:ext cx="6768300" cy="56583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Analyzing Error Bars</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133350" lvl="0" marL="457200" marR="0" rtl="0" algn="l">
              <a:lnSpc>
                <a:spcPct val="15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Go back to page 18-19 and complete the post-lab for the DYOE.</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cxnSp>
        <p:nvCxnSpPr>
          <p:cNvPr id="247" name="Google Shape;247;p27"/>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248" name="Google Shape;248;p27"/>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249" name="Google Shape;249;p27"/>
          <p:cNvPicPr preferRelativeResize="0"/>
          <p:nvPr/>
        </p:nvPicPr>
        <p:blipFill rotWithShape="1">
          <a:blip r:embed="rId3">
            <a:alphaModFix/>
          </a:blip>
          <a:srcRect b="0" l="0" r="0" t="0"/>
          <a:stretch/>
        </p:blipFill>
        <p:spPr>
          <a:xfrm>
            <a:off x="2950700" y="2608200"/>
            <a:ext cx="4368025" cy="2548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cxnSp>
        <p:nvCxnSpPr>
          <p:cNvPr id="64" name="Google Shape;64;p6"/>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65" name="Google Shape;65;p6"/>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66" name="Google Shape;66;p6"/>
          <p:cNvSpPr txBox="1"/>
          <p:nvPr/>
        </p:nvSpPr>
        <p:spPr>
          <a:xfrm>
            <a:off x="609400" y="599175"/>
            <a:ext cx="6738600" cy="7987200"/>
          </a:xfrm>
          <a:prstGeom prst="rect">
            <a:avLst/>
          </a:prstGeom>
          <a:noFill/>
          <a:ln>
            <a:noFill/>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Science</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At the heart of science is _________________</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20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Inquiry:</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Two main steps:</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20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 </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20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Making Observations</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Describes natural structures and processes through _____________________ and ____________________ of data</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Data:</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Qualitative:</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Quantitative: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Inductive reasoning:</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100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Forming Hypotheses</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Hypothesis: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190500" lvl="1" marL="457200" marR="0" rtl="0" algn="l">
              <a:lnSpc>
                <a:spcPct val="200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Results can either __________________ or __________________ the hypothesis</a:t>
            </a:r>
            <a:endParaRPr b="0" i="0" sz="1200" u="none" cap="none" strike="noStrike">
              <a:solidFill>
                <a:schemeClr val="dk1"/>
              </a:solidFill>
              <a:latin typeface="Times New Roman"/>
              <a:ea typeface="Times New Roman"/>
              <a:cs typeface="Times New Roman"/>
              <a:sym typeface="Times New Roman"/>
            </a:endParaRPr>
          </a:p>
          <a:p>
            <a:pPr indent="-190500" lvl="2" marL="914400" marR="0" rtl="0" algn="l">
              <a:lnSpc>
                <a:spcPct val="200000"/>
              </a:lnSpc>
              <a:spcBef>
                <a:spcPts val="0"/>
              </a:spcBef>
              <a:spcAft>
                <a:spcPts val="0"/>
              </a:spcAft>
              <a:buClr>
                <a:schemeClr val="dk1"/>
              </a:buClr>
              <a:buSzPts val="1200"/>
              <a:buFont typeface="Times New Roman"/>
              <a:buChar char="■"/>
            </a:pPr>
            <a:r>
              <a:rPr b="0" i="0" lang="en" sz="1200" u="none" cap="none" strike="noStrike">
                <a:solidFill>
                  <a:schemeClr val="dk1"/>
                </a:solidFill>
                <a:latin typeface="Times New Roman"/>
                <a:ea typeface="Times New Roman"/>
                <a:cs typeface="Times New Roman"/>
                <a:sym typeface="Times New Roman"/>
              </a:rPr>
              <a:t>NEVER SAY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Deductive reasoning:</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67" name="Google Shape;67;p6"/>
          <p:cNvSpPr txBox="1"/>
          <p:nvPr/>
        </p:nvSpPr>
        <p:spPr>
          <a:xfrm>
            <a:off x="2882575" y="298328"/>
            <a:ext cx="1827300" cy="256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Topic 01: Biology Review</a:t>
            </a:r>
            <a:endParaRPr b="1" i="0" sz="1200" u="none" cap="none" strike="noStrike">
              <a:solidFill>
                <a:srgbClr val="000000"/>
              </a:solidFill>
              <a:latin typeface="Times New Roman"/>
              <a:ea typeface="Times New Roman"/>
              <a:cs typeface="Times New Roman"/>
              <a:sym typeface="Times New Roman"/>
            </a:endParaRPr>
          </a:p>
        </p:txBody>
      </p:sp>
      <p:cxnSp>
        <p:nvCxnSpPr>
          <p:cNvPr id="68" name="Google Shape;68;p6"/>
          <p:cNvCxnSpPr/>
          <p:nvPr/>
        </p:nvCxnSpPr>
        <p:spPr>
          <a:xfrm rot="10800000">
            <a:off x="466819" y="675364"/>
            <a:ext cx="6900" cy="8936400"/>
          </a:xfrm>
          <a:prstGeom prst="straightConnector1">
            <a:avLst/>
          </a:prstGeom>
          <a:noFill/>
          <a:ln cap="flat" cmpd="sng" w="9525">
            <a:solidFill>
              <a:srgbClr val="999999"/>
            </a:solidFill>
            <a:prstDash val="solid"/>
            <a:round/>
            <a:headEnd len="sm" w="sm" type="none"/>
            <a:tailEnd len="sm" w="sm" type="none"/>
          </a:ln>
        </p:spPr>
      </p:cxnSp>
      <p:sp>
        <p:nvSpPr>
          <p:cNvPr id="69" name="Google Shape;69;p6"/>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70" name="Google Shape;70;p6"/>
          <p:cNvPicPr preferRelativeResize="0"/>
          <p:nvPr/>
        </p:nvPicPr>
        <p:blipFill rotWithShape="1">
          <a:blip r:embed="rId3">
            <a:alphaModFix amt="44000"/>
          </a:blip>
          <a:srcRect b="0" l="0" r="0" t="0"/>
          <a:stretch/>
        </p:blipFill>
        <p:spPr>
          <a:xfrm>
            <a:off x="6559476" y="1273250"/>
            <a:ext cx="639023" cy="7812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8"/>
          <p:cNvSpPr txBox="1"/>
          <p:nvPr/>
        </p:nvSpPr>
        <p:spPr>
          <a:xfrm>
            <a:off x="498100" y="599175"/>
            <a:ext cx="6775500" cy="8936400"/>
          </a:xfrm>
          <a:prstGeom prst="rect">
            <a:avLst/>
          </a:prstGeom>
          <a:noFill/>
          <a:ln>
            <a:noFill/>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Clr>
                <a:srgbClr val="000000"/>
              </a:buClr>
              <a:buSzPts val="1100"/>
              <a:buFont typeface="Arial"/>
              <a:buNone/>
            </a:pPr>
            <a:r>
              <a:rPr b="0" i="1" lang="en" sz="1100" u="none" cap="none" strike="noStrike">
                <a:solidFill>
                  <a:schemeClr val="dk1"/>
                </a:solidFill>
                <a:latin typeface="Times New Roman"/>
                <a:ea typeface="Times New Roman"/>
                <a:cs typeface="Times New Roman"/>
                <a:sym typeface="Times New Roman"/>
              </a:rPr>
              <a:t>Central Tendencies and Variability</a:t>
            </a:r>
            <a:endParaRPr b="0" i="1" sz="1100" u="none" cap="none" strike="noStrike">
              <a:solidFill>
                <a:schemeClr val="dk1"/>
              </a:solidFill>
              <a:latin typeface="Times New Roman"/>
              <a:ea typeface="Times New Roman"/>
              <a:cs typeface="Times New Roman"/>
              <a:sym typeface="Times New Roman"/>
            </a:endParaRPr>
          </a:p>
          <a:p>
            <a:pPr indent="-184150" lvl="0" marL="285750" marR="0" rtl="0" algn="l">
              <a:lnSpc>
                <a:spcPct val="200000"/>
              </a:lnSpc>
              <a:spcBef>
                <a:spcPts val="0"/>
              </a:spcBef>
              <a:spcAft>
                <a:spcPts val="0"/>
              </a:spcAft>
              <a:buClr>
                <a:schemeClr val="dk1"/>
              </a:buClr>
              <a:buSzPts val="1100"/>
              <a:buFont typeface="Times New Roman"/>
              <a:buAutoNum type="arabicPeriod"/>
            </a:pPr>
            <a:r>
              <a:rPr b="0" i="0" lang="en" sz="1100" u="none" cap="none" strike="noStrike">
                <a:solidFill>
                  <a:schemeClr val="dk1"/>
                </a:solidFill>
                <a:latin typeface="Times New Roman"/>
                <a:ea typeface="Times New Roman"/>
                <a:cs typeface="Times New Roman"/>
                <a:sym typeface="Times New Roman"/>
              </a:rPr>
              <a:t>Examine the formula for standard deviation. Identify the following:</a:t>
            </a:r>
            <a:endParaRPr b="0" i="0" sz="1100" u="none" cap="none" strike="noStrike">
              <a:solidFill>
                <a:schemeClr val="dk1"/>
              </a:solidFill>
              <a:latin typeface="Times New Roman"/>
              <a:ea typeface="Times New Roman"/>
              <a:cs typeface="Times New Roman"/>
              <a:sym typeface="Times New Roman"/>
            </a:endParaRPr>
          </a:p>
          <a:p>
            <a:pPr indent="-184150" lvl="1" marL="514350" marR="0" rtl="0" algn="l">
              <a:lnSpc>
                <a:spcPct val="2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The variable x</a:t>
            </a:r>
            <a:r>
              <a:rPr b="0" baseline="-25000" i="0" lang="en" sz="1100" u="none" cap="none" strike="noStrike">
                <a:solidFill>
                  <a:schemeClr val="dk1"/>
                </a:solidFill>
                <a:latin typeface="Times New Roman"/>
                <a:ea typeface="Times New Roman"/>
                <a:cs typeface="Times New Roman"/>
                <a:sym typeface="Times New Roman"/>
              </a:rPr>
              <a:t>i</a:t>
            </a:r>
            <a:r>
              <a:rPr b="0" i="0" lang="en" sz="1100" u="none" cap="none" strike="noStrike">
                <a:solidFill>
                  <a:schemeClr val="dk1"/>
                </a:solidFill>
                <a:latin typeface="Times New Roman"/>
                <a:ea typeface="Times New Roman"/>
                <a:cs typeface="Times New Roman"/>
                <a:sym typeface="Times New Roman"/>
              </a:rPr>
              <a:t>: ____________________________________________________</a:t>
            </a:r>
            <a:endParaRPr b="0" i="0" sz="1100" u="none" cap="none" strike="noStrike">
              <a:solidFill>
                <a:schemeClr val="dk1"/>
              </a:solidFill>
              <a:latin typeface="Times New Roman"/>
              <a:ea typeface="Times New Roman"/>
              <a:cs typeface="Times New Roman"/>
              <a:sym typeface="Times New Roman"/>
            </a:endParaRPr>
          </a:p>
          <a:p>
            <a:pPr indent="-184150" lvl="1" marL="514350" marR="0" rtl="0" algn="l">
              <a:lnSpc>
                <a:spcPct val="2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The variable    : ____________________________________________________</a:t>
            </a:r>
            <a:endParaRPr b="0" i="0" sz="1100" u="none" cap="none" strike="noStrike">
              <a:solidFill>
                <a:schemeClr val="dk1"/>
              </a:solidFill>
              <a:latin typeface="Times New Roman"/>
              <a:ea typeface="Times New Roman"/>
              <a:cs typeface="Times New Roman"/>
              <a:sym typeface="Times New Roman"/>
            </a:endParaRPr>
          </a:p>
          <a:p>
            <a:pPr indent="-184150" lvl="1" marL="514350" marR="0" rtl="0" algn="l">
              <a:lnSpc>
                <a:spcPct val="2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The variable ∑: ____________________________________________________</a:t>
            </a:r>
            <a:endParaRPr b="0" i="0" sz="1100" u="none" cap="none" strike="noStrike">
              <a:solidFill>
                <a:schemeClr val="dk1"/>
              </a:solidFill>
              <a:latin typeface="Times New Roman"/>
              <a:ea typeface="Times New Roman"/>
              <a:cs typeface="Times New Roman"/>
              <a:sym typeface="Times New Roman"/>
            </a:endParaRPr>
          </a:p>
          <a:p>
            <a:pPr indent="-184150" lvl="1" marL="514350" marR="0" rtl="0" algn="l">
              <a:lnSpc>
                <a:spcPct val="2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The variable n: _____________________________________________________</a:t>
            </a:r>
            <a:endParaRPr b="0" i="0" sz="1100" u="none" cap="none" strike="noStrike">
              <a:solidFill>
                <a:schemeClr val="dk1"/>
              </a:solidFill>
              <a:latin typeface="Times New Roman"/>
              <a:ea typeface="Times New Roman"/>
              <a:cs typeface="Times New Roman"/>
              <a:sym typeface="Times New Roman"/>
            </a:endParaRPr>
          </a:p>
          <a:p>
            <a:pPr indent="-184150" lvl="1" marL="514350" marR="0" rtl="0" algn="l">
              <a:lnSpc>
                <a:spcPct val="2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The expression n-1: _________________________________________________</a:t>
            </a:r>
            <a:endParaRPr b="0" i="0" sz="1100" u="none" cap="none" strike="noStrike">
              <a:solidFill>
                <a:schemeClr val="dk1"/>
              </a:solidFill>
              <a:latin typeface="Times New Roman"/>
              <a:ea typeface="Times New Roman"/>
              <a:cs typeface="Times New Roman"/>
              <a:sym typeface="Times New Roman"/>
            </a:endParaRPr>
          </a:p>
          <a:p>
            <a:pPr indent="-184150" lvl="0" marL="285750" marR="0" rtl="0" algn="l">
              <a:lnSpc>
                <a:spcPct val="200000"/>
              </a:lnSpc>
              <a:spcBef>
                <a:spcPts val="0"/>
              </a:spcBef>
              <a:spcAft>
                <a:spcPts val="0"/>
              </a:spcAft>
              <a:buClr>
                <a:schemeClr val="dk1"/>
              </a:buClr>
              <a:buSzPts val="1100"/>
              <a:buFont typeface="Times New Roman"/>
              <a:buAutoNum type="arabicPeriod"/>
            </a:pPr>
            <a:r>
              <a:rPr b="0" i="0" lang="en" sz="1100" u="none" cap="none" strike="noStrike">
                <a:solidFill>
                  <a:schemeClr val="dk1"/>
                </a:solidFill>
                <a:latin typeface="Times New Roman"/>
                <a:ea typeface="Times New Roman"/>
                <a:cs typeface="Times New Roman"/>
                <a:sym typeface="Times New Roman"/>
              </a:rPr>
              <a:t>Describe standard deviation in your own words.</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2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330200" marR="0" rtl="0" algn="l">
              <a:lnSpc>
                <a:spcPct val="100000"/>
              </a:lnSpc>
              <a:spcBef>
                <a:spcPts val="0"/>
              </a:spcBef>
              <a:spcAft>
                <a:spcPts val="0"/>
              </a:spcAft>
              <a:buClr>
                <a:schemeClr val="dk1"/>
              </a:buClr>
              <a:buSzPts val="1100"/>
              <a:buFont typeface="Arial"/>
              <a:buAutoNum type="arabicPeriod"/>
            </a:pPr>
            <a:r>
              <a:rPr b="0" i="0" lang="en" sz="1100" u="none" cap="none" strike="noStrike">
                <a:solidFill>
                  <a:schemeClr val="dk1"/>
                </a:solidFill>
                <a:latin typeface="Times New Roman"/>
                <a:ea typeface="Times New Roman"/>
                <a:cs typeface="Times New Roman"/>
                <a:sym typeface="Times New Roman"/>
              </a:rPr>
              <a:t>Examine the graph below showing two data sets, each with the same mean, but one with a low standard deviation and one with a high standard deviation. Label the one with a high standard deviation as A and the one with a low standard deviation as B. Then explain how you were able to determine this.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330200" marR="0" rtl="0" algn="l">
              <a:lnSpc>
                <a:spcPct val="200000"/>
              </a:lnSpc>
              <a:spcBef>
                <a:spcPts val="0"/>
              </a:spcBef>
              <a:spcAft>
                <a:spcPts val="0"/>
              </a:spcAft>
              <a:buClr>
                <a:schemeClr val="dk1"/>
              </a:buClr>
              <a:buSzPts val="1100"/>
              <a:buFont typeface="Arial"/>
              <a:buAutoNum type="arabicPeriod"/>
            </a:pPr>
            <a:r>
              <a:rPr b="0" i="0" lang="en" sz="1100" u="none" cap="none" strike="noStrike">
                <a:solidFill>
                  <a:schemeClr val="dk1"/>
                </a:solidFill>
                <a:latin typeface="Times New Roman"/>
                <a:ea typeface="Times New Roman"/>
                <a:cs typeface="Times New Roman"/>
                <a:sym typeface="Times New Roman"/>
              </a:rPr>
              <a:t>Examine the formula for standard error of the mean. Identify the following:</a:t>
            </a:r>
            <a:endParaRPr b="0" i="0" sz="1100" u="none" cap="none" strike="noStrike">
              <a:solidFill>
                <a:schemeClr val="dk1"/>
              </a:solidFill>
              <a:latin typeface="Times New Roman"/>
              <a:ea typeface="Times New Roman"/>
              <a:cs typeface="Times New Roman"/>
              <a:sym typeface="Times New Roman"/>
            </a:endParaRPr>
          </a:p>
          <a:p>
            <a:pPr indent="-184150" lvl="1" marL="514350" marR="0" rtl="0" algn="l">
              <a:lnSpc>
                <a:spcPct val="2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The variable s: ____________________________________________________</a:t>
            </a:r>
            <a:endParaRPr b="0" i="0" sz="1100" u="none" cap="none" strike="noStrike">
              <a:solidFill>
                <a:schemeClr val="dk1"/>
              </a:solidFill>
              <a:latin typeface="Times New Roman"/>
              <a:ea typeface="Times New Roman"/>
              <a:cs typeface="Times New Roman"/>
              <a:sym typeface="Times New Roman"/>
            </a:endParaRPr>
          </a:p>
          <a:p>
            <a:pPr indent="-184150" lvl="1" marL="514350" marR="0" rtl="0" algn="l">
              <a:lnSpc>
                <a:spcPct val="2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The variable n : ____________________________________________________</a:t>
            </a:r>
            <a:endParaRPr b="0" i="0" sz="1100" u="none" cap="none" strike="noStrike">
              <a:solidFill>
                <a:schemeClr val="dk1"/>
              </a:solidFill>
              <a:latin typeface="Times New Roman"/>
              <a:ea typeface="Times New Roman"/>
              <a:cs typeface="Times New Roman"/>
              <a:sym typeface="Times New Roman"/>
            </a:endParaRPr>
          </a:p>
          <a:p>
            <a:pPr indent="-184150" lvl="0" marL="285750" marR="0" rtl="0" algn="l">
              <a:lnSpc>
                <a:spcPct val="100000"/>
              </a:lnSpc>
              <a:spcBef>
                <a:spcPts val="0"/>
              </a:spcBef>
              <a:spcAft>
                <a:spcPts val="0"/>
              </a:spcAft>
              <a:buClr>
                <a:schemeClr val="dk1"/>
              </a:buClr>
              <a:buSzPts val="1100"/>
              <a:buFont typeface="Times New Roman"/>
              <a:buAutoNum type="arabicPeriod"/>
            </a:pPr>
            <a:r>
              <a:rPr b="0" i="0" lang="en" sz="1100" u="none" cap="none" strike="noStrike">
                <a:solidFill>
                  <a:schemeClr val="dk1"/>
                </a:solidFill>
                <a:latin typeface="Times New Roman"/>
                <a:ea typeface="Times New Roman"/>
                <a:cs typeface="Times New Roman"/>
                <a:sym typeface="Times New Roman"/>
              </a:rPr>
              <a:t>Describe standard error in your own words. Why is it commonly given/shown as +/- 2 SEM?</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330200" marR="0" rtl="0" algn="l">
              <a:lnSpc>
                <a:spcPct val="100000"/>
              </a:lnSpc>
              <a:spcBef>
                <a:spcPts val="0"/>
              </a:spcBef>
              <a:spcAft>
                <a:spcPts val="0"/>
              </a:spcAft>
              <a:buClr>
                <a:schemeClr val="dk1"/>
              </a:buClr>
              <a:buSzPts val="1100"/>
              <a:buFont typeface="Arial"/>
              <a:buAutoNum type="arabicPeriod"/>
            </a:pPr>
            <a:r>
              <a:rPr b="0" i="0" lang="en" sz="1100" u="none" cap="none" strike="noStrike">
                <a:solidFill>
                  <a:schemeClr val="dk1"/>
                </a:solidFill>
                <a:latin typeface="Times New Roman"/>
                <a:ea typeface="Times New Roman"/>
                <a:cs typeface="Times New Roman"/>
                <a:sym typeface="Times New Roman"/>
              </a:rPr>
              <a:t>Look at the bar graph below. Identify and label the bar with the lowest standard error as A and the bar with the highest standard error as B.</a:t>
            </a:r>
            <a:endParaRPr b="0" i="0" sz="1100" u="none" cap="none" strike="noStrike">
              <a:solidFill>
                <a:schemeClr val="dk1"/>
              </a:solidFill>
              <a:latin typeface="Times New Roman"/>
              <a:ea typeface="Times New Roman"/>
              <a:cs typeface="Times New Roman"/>
              <a:sym typeface="Times New Roman"/>
            </a:endParaRPr>
          </a:p>
        </p:txBody>
      </p:sp>
      <p:sp>
        <p:nvSpPr>
          <p:cNvPr id="255" name="Google Shape;255;p28"/>
          <p:cNvSpPr txBox="1"/>
          <p:nvPr/>
        </p:nvSpPr>
        <p:spPr>
          <a:xfrm>
            <a:off x="2001400" y="342900"/>
            <a:ext cx="3954600" cy="256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Statistics Practice Problems Part 1</a:t>
            </a:r>
            <a:endParaRPr b="1" i="0" sz="1200" u="none" cap="none" strike="noStrike">
              <a:solidFill>
                <a:srgbClr val="000000"/>
              </a:solidFill>
              <a:latin typeface="Times New Roman"/>
              <a:ea typeface="Times New Roman"/>
              <a:cs typeface="Times New Roman"/>
              <a:sym typeface="Times New Roman"/>
            </a:endParaRPr>
          </a:p>
        </p:txBody>
      </p:sp>
      <p:cxnSp>
        <p:nvCxnSpPr>
          <p:cNvPr id="256" name="Google Shape;256;p28"/>
          <p:cNvCxnSpPr/>
          <p:nvPr/>
        </p:nvCxnSpPr>
        <p:spPr>
          <a:xfrm rot="10800000">
            <a:off x="466819" y="675364"/>
            <a:ext cx="6900" cy="8936400"/>
          </a:xfrm>
          <a:prstGeom prst="straightConnector1">
            <a:avLst/>
          </a:prstGeom>
          <a:noFill/>
          <a:ln cap="flat" cmpd="sng" w="9525">
            <a:solidFill>
              <a:srgbClr val="999999"/>
            </a:solidFill>
            <a:prstDash val="solid"/>
            <a:round/>
            <a:headEnd len="sm" w="sm" type="none"/>
            <a:tailEnd len="sm" w="sm" type="none"/>
          </a:ln>
        </p:spPr>
      </p:cxnSp>
      <p:sp>
        <p:nvSpPr>
          <p:cNvPr id="257" name="Google Shape;257;p28"/>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258" name="Google Shape;258;p28"/>
          <p:cNvPicPr preferRelativeResize="0"/>
          <p:nvPr/>
        </p:nvPicPr>
        <p:blipFill rotWithShape="1">
          <a:blip r:embed="rId3">
            <a:alphaModFix/>
          </a:blip>
          <a:srcRect b="0" l="0" r="0" t="0"/>
          <a:stretch/>
        </p:blipFill>
        <p:spPr>
          <a:xfrm>
            <a:off x="5955993" y="764943"/>
            <a:ext cx="1283875" cy="579450"/>
          </a:xfrm>
          <a:prstGeom prst="rect">
            <a:avLst/>
          </a:prstGeom>
          <a:noFill/>
          <a:ln>
            <a:noFill/>
          </a:ln>
        </p:spPr>
      </p:pic>
      <p:pic>
        <p:nvPicPr>
          <p:cNvPr id="259" name="Google Shape;259;p28"/>
          <p:cNvPicPr preferRelativeResize="0"/>
          <p:nvPr/>
        </p:nvPicPr>
        <p:blipFill rotWithShape="1">
          <a:blip r:embed="rId4">
            <a:alphaModFix/>
          </a:blip>
          <a:srcRect b="0" l="0" r="0" t="0"/>
          <a:stretch/>
        </p:blipFill>
        <p:spPr>
          <a:xfrm>
            <a:off x="1805225" y="1708626"/>
            <a:ext cx="115200" cy="139625"/>
          </a:xfrm>
          <a:prstGeom prst="rect">
            <a:avLst/>
          </a:prstGeom>
          <a:noFill/>
          <a:ln>
            <a:noFill/>
          </a:ln>
        </p:spPr>
      </p:pic>
      <p:pic>
        <p:nvPicPr>
          <p:cNvPr id="260" name="Google Shape;260;p28"/>
          <p:cNvPicPr preferRelativeResize="0"/>
          <p:nvPr/>
        </p:nvPicPr>
        <p:blipFill rotWithShape="1">
          <a:blip r:embed="rId5">
            <a:alphaModFix/>
          </a:blip>
          <a:srcRect b="0" l="0" r="0" t="0"/>
          <a:stretch/>
        </p:blipFill>
        <p:spPr>
          <a:xfrm>
            <a:off x="6386971" y="6062825"/>
            <a:ext cx="886629" cy="460500"/>
          </a:xfrm>
          <a:prstGeom prst="rect">
            <a:avLst/>
          </a:prstGeom>
          <a:noFill/>
          <a:ln>
            <a:noFill/>
          </a:ln>
        </p:spPr>
      </p:pic>
      <p:pic>
        <p:nvPicPr>
          <p:cNvPr id="261" name="Google Shape;261;p28"/>
          <p:cNvPicPr preferRelativeResize="0"/>
          <p:nvPr/>
        </p:nvPicPr>
        <p:blipFill rotWithShape="1">
          <a:blip r:embed="rId6">
            <a:alphaModFix/>
          </a:blip>
          <a:srcRect b="0" l="0" r="0" t="0"/>
          <a:stretch/>
        </p:blipFill>
        <p:spPr>
          <a:xfrm>
            <a:off x="5618375" y="4573525"/>
            <a:ext cx="1718900" cy="1124900"/>
          </a:xfrm>
          <a:prstGeom prst="rect">
            <a:avLst/>
          </a:prstGeom>
          <a:noFill/>
          <a:ln>
            <a:noFill/>
          </a:ln>
        </p:spPr>
      </p:pic>
      <p:pic>
        <p:nvPicPr>
          <p:cNvPr id="262" name="Google Shape;262;p28"/>
          <p:cNvPicPr preferRelativeResize="0"/>
          <p:nvPr/>
        </p:nvPicPr>
        <p:blipFill rotWithShape="1">
          <a:blip r:embed="rId7">
            <a:alphaModFix/>
          </a:blip>
          <a:srcRect b="0" l="0" r="0" t="0"/>
          <a:stretch/>
        </p:blipFill>
        <p:spPr>
          <a:xfrm>
            <a:off x="3319901" y="8217975"/>
            <a:ext cx="1317600" cy="1317600"/>
          </a:xfrm>
          <a:prstGeom prst="rect">
            <a:avLst/>
          </a:prstGeom>
          <a:noFill/>
          <a:ln cap="flat" cmpd="sng" w="9525">
            <a:solidFill>
              <a:srgbClr val="000000"/>
            </a:solidFill>
            <a:prstDash val="solid"/>
            <a:round/>
            <a:headEnd len="sm" w="sm" type="none"/>
            <a:tailEnd len="sm" w="sm" type="none"/>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9"/>
          <p:cNvSpPr txBox="1"/>
          <p:nvPr/>
        </p:nvSpPr>
        <p:spPr>
          <a:xfrm>
            <a:off x="498100" y="342900"/>
            <a:ext cx="6849900" cy="9192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i="0" lang="en" sz="1100" u="sng" cap="none" strike="noStrike">
                <a:solidFill>
                  <a:schemeClr val="dk1"/>
                </a:solidFill>
                <a:latin typeface="Times New Roman"/>
                <a:ea typeface="Times New Roman"/>
                <a:cs typeface="Times New Roman"/>
                <a:sym typeface="Times New Roman"/>
              </a:rPr>
              <a:t>Directions</a:t>
            </a:r>
            <a:r>
              <a:rPr b="0" i="0" lang="en" sz="1100" u="none" cap="none" strike="noStrike">
                <a:solidFill>
                  <a:schemeClr val="dk1"/>
                </a:solidFill>
                <a:latin typeface="Times New Roman"/>
                <a:ea typeface="Times New Roman"/>
                <a:cs typeface="Times New Roman"/>
                <a:sym typeface="Times New Roman"/>
              </a:rPr>
              <a:t>: Examine the data sets given in the problems below and answer their corresponding questions.</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184150" lvl="0" marL="285750" marR="0" rtl="0" algn="l">
              <a:lnSpc>
                <a:spcPct val="100000"/>
              </a:lnSpc>
              <a:spcBef>
                <a:spcPts val="0"/>
              </a:spcBef>
              <a:spcAft>
                <a:spcPts val="0"/>
              </a:spcAft>
              <a:buClr>
                <a:schemeClr val="dk1"/>
              </a:buClr>
              <a:buSzPts val="1100"/>
              <a:buFont typeface="Times New Roman"/>
              <a:buAutoNum type="arabicPeriod"/>
            </a:pPr>
            <a:r>
              <a:rPr b="0" i="0" lang="en" sz="1100" u="none" cap="none" strike="noStrike">
                <a:solidFill>
                  <a:schemeClr val="dk1"/>
                </a:solidFill>
                <a:latin typeface="Times New Roman"/>
                <a:ea typeface="Times New Roman"/>
                <a:cs typeface="Times New Roman"/>
                <a:sym typeface="Times New Roman"/>
              </a:rPr>
              <a:t>The University of Texas is interested in determining the average number of hours of sleep a pre-med major gets each night. They surveyed eight random individuals. The data is shown below:</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184150" lvl="1" marL="571500" marR="0" rtl="0" algn="l">
              <a:lnSpc>
                <a:spcPct val="1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Calculate the mean number of hours of sleep for this data set.</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1" marL="615950" marR="0" rtl="0" algn="l">
              <a:lnSpc>
                <a:spcPct val="100000"/>
              </a:lnSpc>
              <a:spcBef>
                <a:spcPts val="0"/>
              </a:spcBef>
              <a:spcAft>
                <a:spcPts val="0"/>
              </a:spcAft>
              <a:buClr>
                <a:schemeClr val="dk1"/>
              </a:buClr>
              <a:buSzPts val="1100"/>
              <a:buFont typeface="Arial"/>
              <a:buAutoNum type="alphaLcPeriod"/>
            </a:pPr>
            <a:r>
              <a:rPr b="0" i="0" lang="en" sz="1100" u="none" cap="none" strike="noStrike">
                <a:solidFill>
                  <a:schemeClr val="dk1"/>
                </a:solidFill>
                <a:latin typeface="Times New Roman"/>
                <a:ea typeface="Times New Roman"/>
                <a:cs typeface="Times New Roman"/>
                <a:sym typeface="Times New Roman"/>
              </a:rPr>
              <a:t>Calculate the standard deviation for this data set.</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1" marL="615950" marR="0" rtl="0" algn="l">
              <a:lnSpc>
                <a:spcPct val="100000"/>
              </a:lnSpc>
              <a:spcBef>
                <a:spcPts val="0"/>
              </a:spcBef>
              <a:spcAft>
                <a:spcPts val="0"/>
              </a:spcAft>
              <a:buClr>
                <a:schemeClr val="dk1"/>
              </a:buClr>
              <a:buSzPts val="1100"/>
              <a:buFont typeface="Arial"/>
              <a:buAutoNum type="alphaLcPeriod"/>
            </a:pPr>
            <a:r>
              <a:rPr b="0" i="0" lang="en" sz="1100" u="none" cap="none" strike="noStrike">
                <a:solidFill>
                  <a:schemeClr val="dk1"/>
                </a:solidFill>
                <a:latin typeface="Times New Roman"/>
                <a:ea typeface="Times New Roman"/>
                <a:cs typeface="Times New Roman"/>
                <a:sym typeface="Times New Roman"/>
              </a:rPr>
              <a:t>Calculate the standard error of the mean for this data set.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1" marL="615950" marR="0" rtl="0" algn="l">
              <a:lnSpc>
                <a:spcPct val="100000"/>
              </a:lnSpc>
              <a:spcBef>
                <a:spcPts val="0"/>
              </a:spcBef>
              <a:spcAft>
                <a:spcPts val="0"/>
              </a:spcAft>
              <a:buClr>
                <a:schemeClr val="dk1"/>
              </a:buClr>
              <a:buSzPts val="1100"/>
              <a:buFont typeface="Arial"/>
              <a:buAutoNum type="alphaLcPeriod"/>
            </a:pPr>
            <a:r>
              <a:rPr b="0" i="0" lang="en" sz="1100" u="none" cap="none" strike="noStrike">
                <a:solidFill>
                  <a:schemeClr val="dk1"/>
                </a:solidFill>
                <a:latin typeface="Times New Roman"/>
                <a:ea typeface="Times New Roman"/>
                <a:cs typeface="Times New Roman"/>
                <a:sym typeface="Times New Roman"/>
              </a:rPr>
              <a:t>Use the space provided to make a bar graph for the mean number of hours slept and include an error bar.</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1" marL="615950" marR="0" rtl="0" algn="l">
              <a:lnSpc>
                <a:spcPct val="100000"/>
              </a:lnSpc>
              <a:spcBef>
                <a:spcPts val="0"/>
              </a:spcBef>
              <a:spcAft>
                <a:spcPts val="0"/>
              </a:spcAft>
              <a:buClr>
                <a:schemeClr val="dk1"/>
              </a:buClr>
              <a:buSzPts val="1100"/>
              <a:buFont typeface="Arial"/>
              <a:buAutoNum type="alphaLcPeriod"/>
            </a:pPr>
            <a:r>
              <a:rPr b="0" i="0" lang="en" sz="1100" u="none" cap="none" strike="noStrike">
                <a:solidFill>
                  <a:schemeClr val="dk1"/>
                </a:solidFill>
                <a:latin typeface="Times New Roman"/>
                <a:ea typeface="Times New Roman"/>
                <a:cs typeface="Times New Roman"/>
                <a:sym typeface="Times New Roman"/>
              </a:rPr>
              <a:t>Harvard heard about the study being conducted by the University of Texas and decided to replicate it. The data is shown below. Without doing calculations, predict whether the data gathered by Harvard will have a higher or lower standard deviation than that of the University of Texas. Why?</a:t>
            </a:r>
            <a:endParaRPr b="0" i="0" sz="1100" u="none" cap="none" strike="noStrike">
              <a:solidFill>
                <a:schemeClr val="dk1"/>
              </a:solidFill>
              <a:latin typeface="Times New Roman"/>
              <a:ea typeface="Times New Roman"/>
              <a:cs typeface="Times New Roman"/>
              <a:sym typeface="Times New Roman"/>
            </a:endParaRPr>
          </a:p>
          <a:p>
            <a:pPr indent="0" lvl="0" marL="5715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5715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5715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5715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5715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5715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5715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1" marL="615950" marR="0" rtl="0" algn="l">
              <a:lnSpc>
                <a:spcPct val="100000"/>
              </a:lnSpc>
              <a:spcBef>
                <a:spcPts val="0"/>
              </a:spcBef>
              <a:spcAft>
                <a:spcPts val="0"/>
              </a:spcAft>
              <a:buClr>
                <a:schemeClr val="dk1"/>
              </a:buClr>
              <a:buSzPts val="1100"/>
              <a:buFont typeface="Arial"/>
              <a:buAutoNum type="alphaLcPeriod"/>
            </a:pPr>
            <a:r>
              <a:rPr b="0" i="0" lang="en" sz="1100" u="none" cap="none" strike="noStrike">
                <a:solidFill>
                  <a:schemeClr val="dk1"/>
                </a:solidFill>
                <a:latin typeface="Times New Roman"/>
                <a:ea typeface="Times New Roman"/>
                <a:cs typeface="Times New Roman"/>
                <a:sym typeface="Times New Roman"/>
              </a:rPr>
              <a:t>Now calculate the standard deviation for the data gathered by Harvard. Does it match your prediction?</a:t>
            </a:r>
            <a:endParaRPr b="0" i="0" sz="1100" u="none" cap="none" strike="noStrike">
              <a:solidFill>
                <a:schemeClr val="dk1"/>
              </a:solidFill>
              <a:latin typeface="Times New Roman"/>
              <a:ea typeface="Times New Roman"/>
              <a:cs typeface="Times New Roman"/>
              <a:sym typeface="Times New Roman"/>
            </a:endParaRPr>
          </a:p>
        </p:txBody>
      </p:sp>
      <p:sp>
        <p:nvSpPr>
          <p:cNvPr id="268" name="Google Shape;268;p29"/>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cxnSp>
        <p:nvCxnSpPr>
          <p:cNvPr id="269" name="Google Shape;269;p29"/>
          <p:cNvCxnSpPr/>
          <p:nvPr/>
        </p:nvCxnSpPr>
        <p:spPr>
          <a:xfrm rot="10800000">
            <a:off x="466819" y="675364"/>
            <a:ext cx="6900" cy="8936400"/>
          </a:xfrm>
          <a:prstGeom prst="straightConnector1">
            <a:avLst/>
          </a:prstGeom>
          <a:noFill/>
          <a:ln cap="flat" cmpd="sng" w="9525">
            <a:solidFill>
              <a:srgbClr val="999999"/>
            </a:solidFill>
            <a:prstDash val="solid"/>
            <a:round/>
            <a:headEnd len="sm" w="sm" type="none"/>
            <a:tailEnd len="sm" w="sm" type="none"/>
          </a:ln>
        </p:spPr>
      </p:cxnSp>
      <p:graphicFrame>
        <p:nvGraphicFramePr>
          <p:cNvPr id="270" name="Google Shape;270;p29"/>
          <p:cNvGraphicFramePr/>
          <p:nvPr/>
        </p:nvGraphicFramePr>
        <p:xfrm>
          <a:off x="1359988" y="1265000"/>
          <a:ext cx="3000000" cy="3000000"/>
        </p:xfrm>
        <a:graphic>
          <a:graphicData uri="http://schemas.openxmlformats.org/drawingml/2006/table">
            <a:tbl>
              <a:tblPr>
                <a:noFill/>
                <a:tableStyleId>{A9E3C780-BEB8-4D8A-AB30-C8247F918C9F}</a:tableStyleId>
              </a:tblPr>
              <a:tblGrid>
                <a:gridCol w="1446125"/>
                <a:gridCol w="460000"/>
                <a:gridCol w="460000"/>
                <a:gridCol w="460000"/>
                <a:gridCol w="460000"/>
                <a:gridCol w="460000"/>
                <a:gridCol w="460000"/>
                <a:gridCol w="460000"/>
                <a:gridCol w="460000"/>
              </a:tblGrid>
              <a:tr h="240000">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Individual</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A</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B</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C</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D</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E</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F</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G</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H</a:t>
                      </a:r>
                      <a:endParaRPr sz="1100" u="none" cap="none" strike="noStrike">
                        <a:latin typeface="Times New Roman"/>
                        <a:ea typeface="Times New Roman"/>
                        <a:cs typeface="Times New Roman"/>
                        <a:sym typeface="Times New Roman"/>
                      </a:endParaRPr>
                    </a:p>
                  </a:txBody>
                  <a:tcPr marT="91425" marB="91425" marR="91425" marL="91425"/>
                </a:tc>
              </a:tr>
              <a:tr h="440025">
                <a:tc>
                  <a:txBody>
                    <a:bodyPr/>
                    <a:lstStyle/>
                    <a:p>
                      <a:pPr indent="0" lvl="0" marL="0" marR="0" rtl="0" algn="l">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 of hours they slept the previous night</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a:t>
                      </a:r>
                      <a:endParaRPr sz="1100" u="none" cap="none" strike="noStrike">
                        <a:latin typeface="Times New Roman"/>
                        <a:ea typeface="Times New Roman"/>
                        <a:cs typeface="Times New Roman"/>
                        <a:sym typeface="Times New Roman"/>
                      </a:endParaRPr>
                    </a:p>
                  </a:txBody>
                  <a:tcPr marT="91425" marB="91425" marR="91425" marL="91425"/>
                </a:tc>
              </a:tr>
            </a:tbl>
          </a:graphicData>
        </a:graphic>
      </p:graphicFrame>
      <p:pic>
        <p:nvPicPr>
          <p:cNvPr id="271" name="Google Shape;271;p29"/>
          <p:cNvPicPr preferRelativeResize="0"/>
          <p:nvPr/>
        </p:nvPicPr>
        <p:blipFill rotWithShape="1">
          <a:blip r:embed="rId3">
            <a:alphaModFix/>
          </a:blip>
          <a:srcRect b="50318" l="27747" r="41421" t="5750"/>
          <a:stretch/>
        </p:blipFill>
        <p:spPr>
          <a:xfrm>
            <a:off x="2925925" y="4913800"/>
            <a:ext cx="1920549" cy="1546275"/>
          </a:xfrm>
          <a:prstGeom prst="rect">
            <a:avLst/>
          </a:prstGeom>
          <a:noFill/>
          <a:ln>
            <a:noFill/>
          </a:ln>
        </p:spPr>
      </p:pic>
      <p:graphicFrame>
        <p:nvGraphicFramePr>
          <p:cNvPr id="272" name="Google Shape;272;p29"/>
          <p:cNvGraphicFramePr/>
          <p:nvPr/>
        </p:nvGraphicFramePr>
        <p:xfrm>
          <a:off x="565869" y="7129167"/>
          <a:ext cx="3000000" cy="3000000"/>
        </p:xfrm>
        <a:graphic>
          <a:graphicData uri="http://schemas.openxmlformats.org/drawingml/2006/table">
            <a:tbl>
              <a:tblPr>
                <a:noFill/>
                <a:tableStyleId>{A9E3C780-BEB8-4D8A-AB30-C8247F918C9F}</a:tableStyleId>
              </a:tblPr>
              <a:tblGrid>
                <a:gridCol w="1331825"/>
                <a:gridCol w="401800"/>
                <a:gridCol w="401800"/>
                <a:gridCol w="401800"/>
                <a:gridCol w="401800"/>
                <a:gridCol w="401800"/>
                <a:gridCol w="401800"/>
                <a:gridCol w="401800"/>
                <a:gridCol w="401800"/>
              </a:tblGrid>
              <a:tr h="139700">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Individual</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A</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B</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C</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D</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E</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F</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G</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H</a:t>
                      </a:r>
                      <a:endParaRPr sz="1100" u="none" cap="none" strike="noStrike">
                        <a:latin typeface="Times New Roman"/>
                        <a:ea typeface="Times New Roman"/>
                        <a:cs typeface="Times New Roman"/>
                        <a:sym typeface="Times New Roman"/>
                      </a:endParaRPr>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 of hours they slept the previous night</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8</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6</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11</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12</a:t>
                      </a:r>
                      <a:endParaRPr sz="1100" u="none" cap="none" strike="noStrike">
                        <a:latin typeface="Times New Roman"/>
                        <a:ea typeface="Times New Roman"/>
                        <a:cs typeface="Times New Roman"/>
                        <a:sym typeface="Times New Roman"/>
                      </a:endParaRPr>
                    </a:p>
                  </a:txBody>
                  <a:tcPr marT="91425" marB="91425" marR="91425" marL="91425"/>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0"/>
          <p:cNvSpPr txBox="1"/>
          <p:nvPr/>
        </p:nvSpPr>
        <p:spPr>
          <a:xfrm>
            <a:off x="498100" y="495300"/>
            <a:ext cx="6849900" cy="9040200"/>
          </a:xfrm>
          <a:prstGeom prst="rect">
            <a:avLst/>
          </a:prstGeom>
          <a:noFill/>
          <a:ln>
            <a:noFill/>
          </a:ln>
        </p:spPr>
        <p:txBody>
          <a:bodyPr anchorCtr="0" anchor="t" bIns="91425" lIns="91425" spcFirstLastPara="1" rIns="91425" wrap="square" tIns="91425">
            <a:noAutofit/>
          </a:bodyPr>
          <a:lstStyle/>
          <a:p>
            <a:pPr indent="-184150" lvl="0" marL="285750" marR="0" rtl="0" algn="l">
              <a:lnSpc>
                <a:spcPct val="100000"/>
              </a:lnSpc>
              <a:spcBef>
                <a:spcPts val="0"/>
              </a:spcBef>
              <a:spcAft>
                <a:spcPts val="0"/>
              </a:spcAft>
              <a:buClr>
                <a:schemeClr val="dk1"/>
              </a:buClr>
              <a:buSzPts val="1100"/>
              <a:buFont typeface="Times New Roman"/>
              <a:buAutoNum type="arabicPeriod" startAt="2"/>
            </a:pPr>
            <a:r>
              <a:rPr b="0" i="0" lang="en" sz="1100" u="none" cap="none" strike="noStrike">
                <a:solidFill>
                  <a:schemeClr val="dk1"/>
                </a:solidFill>
                <a:latin typeface="Times New Roman"/>
                <a:ea typeface="Times New Roman"/>
                <a:cs typeface="Times New Roman"/>
                <a:sym typeface="Times New Roman"/>
              </a:rPr>
              <a:t>An athletic trainer is worried that the athletes he works with are not consuming enough water per day, so he sends out a survey. The athletes were asked to record how many ounces of water they consumed over the course of one full day. The data for seven athletes is below:</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184150" lvl="1" marL="571500" marR="0" rtl="0" algn="l">
              <a:lnSpc>
                <a:spcPct val="10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Calculate the mean for ounces of water consumed by the athletes.</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1" marL="615950" marR="0" rtl="0" algn="l">
              <a:lnSpc>
                <a:spcPct val="100000"/>
              </a:lnSpc>
              <a:spcBef>
                <a:spcPts val="0"/>
              </a:spcBef>
              <a:spcAft>
                <a:spcPts val="0"/>
              </a:spcAft>
              <a:buClr>
                <a:schemeClr val="dk1"/>
              </a:buClr>
              <a:buSzPts val="1100"/>
              <a:buFont typeface="Arial"/>
              <a:buAutoNum type="alphaLcPeriod"/>
            </a:pPr>
            <a:r>
              <a:rPr b="0" i="0" lang="en" sz="1100" u="none" cap="none" strike="noStrike">
                <a:solidFill>
                  <a:schemeClr val="dk1"/>
                </a:solidFill>
                <a:latin typeface="Times New Roman"/>
                <a:ea typeface="Times New Roman"/>
                <a:cs typeface="Times New Roman"/>
                <a:sym typeface="Times New Roman"/>
              </a:rPr>
              <a:t>Calculate the standard deviation for this data set.</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1" marL="615950" marR="0" rtl="0" algn="l">
              <a:lnSpc>
                <a:spcPct val="100000"/>
              </a:lnSpc>
              <a:spcBef>
                <a:spcPts val="0"/>
              </a:spcBef>
              <a:spcAft>
                <a:spcPts val="0"/>
              </a:spcAft>
              <a:buClr>
                <a:schemeClr val="dk1"/>
              </a:buClr>
              <a:buSzPts val="1100"/>
              <a:buFont typeface="Arial"/>
              <a:buAutoNum type="alphaLcPeriod"/>
            </a:pPr>
            <a:r>
              <a:rPr b="0" i="0" lang="en" sz="1100" u="none" cap="none" strike="noStrike">
                <a:solidFill>
                  <a:schemeClr val="dk1"/>
                </a:solidFill>
                <a:latin typeface="Times New Roman"/>
                <a:ea typeface="Times New Roman"/>
                <a:cs typeface="Times New Roman"/>
                <a:sym typeface="Times New Roman"/>
              </a:rPr>
              <a:t>Calculate the standard error of the mean for this data set.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1" marL="615950" marR="0" rtl="0" algn="l">
              <a:lnSpc>
                <a:spcPct val="100000"/>
              </a:lnSpc>
              <a:spcBef>
                <a:spcPts val="0"/>
              </a:spcBef>
              <a:spcAft>
                <a:spcPts val="0"/>
              </a:spcAft>
              <a:buClr>
                <a:schemeClr val="dk1"/>
              </a:buClr>
              <a:buSzPts val="1100"/>
              <a:buFont typeface="Arial"/>
              <a:buAutoNum type="alphaLcPeriod"/>
            </a:pPr>
            <a:r>
              <a:rPr b="0" i="0" lang="en" sz="1100" u="none" cap="none" strike="noStrike">
                <a:solidFill>
                  <a:schemeClr val="dk1"/>
                </a:solidFill>
                <a:latin typeface="Times New Roman"/>
                <a:ea typeface="Times New Roman"/>
                <a:cs typeface="Times New Roman"/>
                <a:sym typeface="Times New Roman"/>
              </a:rPr>
              <a:t>Use the space provided to make a bar graph for the mean and include an error bar.</a:t>
            </a:r>
            <a:endParaRPr b="0" i="0" sz="1100" u="none" cap="none" strike="noStrike">
              <a:solidFill>
                <a:schemeClr val="dk1"/>
              </a:solidFill>
              <a:latin typeface="Times New Roman"/>
              <a:ea typeface="Times New Roman"/>
              <a:cs typeface="Times New Roman"/>
              <a:sym typeface="Times New Roman"/>
            </a:endParaRPr>
          </a:p>
          <a:p>
            <a:pPr indent="0" lvl="0" marL="6286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330200" marR="0" rtl="0" algn="l">
              <a:lnSpc>
                <a:spcPct val="100000"/>
              </a:lnSpc>
              <a:spcBef>
                <a:spcPts val="0"/>
              </a:spcBef>
              <a:spcAft>
                <a:spcPts val="0"/>
              </a:spcAft>
              <a:buClr>
                <a:schemeClr val="dk1"/>
              </a:buClr>
              <a:buSzPts val="1100"/>
              <a:buFont typeface="Arial"/>
              <a:buAutoNum type="arabicPeriod" startAt="2"/>
            </a:pPr>
            <a:r>
              <a:rPr b="0" i="0" lang="en" sz="1100" u="none" cap="none" strike="noStrike">
                <a:solidFill>
                  <a:schemeClr val="dk1"/>
                </a:solidFill>
                <a:latin typeface="Times New Roman"/>
                <a:ea typeface="Times New Roman"/>
                <a:cs typeface="Times New Roman"/>
                <a:sym typeface="Times New Roman"/>
              </a:rPr>
              <a:t>You are comparing three data sets, each with the same standard deviation of 2.3. The only difference between the data sets is the sample size (n). Data set 1 has a sample size of 15, data set 2 has a sample size of 30, and data set 3 has a sample size of 45. Calculate the standard error for each data set.</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184150" lvl="1" marL="571500" marR="0" rtl="0" algn="l">
              <a:lnSpc>
                <a:spcPct val="15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Data set 1:_________________</a:t>
            </a:r>
            <a:endParaRPr b="0" i="0" sz="1100" u="none" cap="none" strike="noStrike">
              <a:solidFill>
                <a:schemeClr val="dk1"/>
              </a:solidFill>
              <a:latin typeface="Times New Roman"/>
              <a:ea typeface="Times New Roman"/>
              <a:cs typeface="Times New Roman"/>
              <a:sym typeface="Times New Roman"/>
            </a:endParaRPr>
          </a:p>
          <a:p>
            <a:pPr indent="-184150" lvl="1" marL="571500" marR="0" rtl="0" algn="l">
              <a:lnSpc>
                <a:spcPct val="15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Data set 2:_________________</a:t>
            </a:r>
            <a:endParaRPr b="0" i="0" sz="1100" u="none" cap="none" strike="noStrike">
              <a:solidFill>
                <a:schemeClr val="dk1"/>
              </a:solidFill>
              <a:latin typeface="Times New Roman"/>
              <a:ea typeface="Times New Roman"/>
              <a:cs typeface="Times New Roman"/>
              <a:sym typeface="Times New Roman"/>
            </a:endParaRPr>
          </a:p>
          <a:p>
            <a:pPr indent="-184150" lvl="1" marL="571500" marR="0" rtl="0" algn="l">
              <a:lnSpc>
                <a:spcPct val="150000"/>
              </a:lnSpc>
              <a:spcBef>
                <a:spcPts val="0"/>
              </a:spcBef>
              <a:spcAft>
                <a:spcPts val="0"/>
              </a:spcAft>
              <a:buClr>
                <a:schemeClr val="dk1"/>
              </a:buClr>
              <a:buSzPts val="1100"/>
              <a:buFont typeface="Times New Roman"/>
              <a:buAutoNum type="alphaLcPeriod"/>
            </a:pPr>
            <a:r>
              <a:rPr b="0" i="0" lang="en" sz="1100" u="none" cap="none" strike="noStrike">
                <a:solidFill>
                  <a:schemeClr val="dk1"/>
                </a:solidFill>
                <a:latin typeface="Times New Roman"/>
                <a:ea typeface="Times New Roman"/>
                <a:cs typeface="Times New Roman"/>
                <a:sym typeface="Times New Roman"/>
              </a:rPr>
              <a:t>Data set 3:_________________</a:t>
            </a:r>
            <a:endParaRPr b="0" i="0" sz="1100" u="none" cap="none" strike="noStrike">
              <a:solidFill>
                <a:schemeClr val="dk1"/>
              </a:solidFill>
              <a:latin typeface="Times New Roman"/>
              <a:ea typeface="Times New Roman"/>
              <a:cs typeface="Times New Roman"/>
              <a:sym typeface="Times New Roman"/>
            </a:endParaRPr>
          </a:p>
          <a:p>
            <a:pPr indent="-228600" lvl="0" marL="330200" marR="0" rtl="0" algn="l">
              <a:lnSpc>
                <a:spcPct val="100000"/>
              </a:lnSpc>
              <a:spcBef>
                <a:spcPts val="1000"/>
              </a:spcBef>
              <a:spcAft>
                <a:spcPts val="0"/>
              </a:spcAft>
              <a:buClr>
                <a:schemeClr val="dk1"/>
              </a:buClr>
              <a:buSzPts val="1100"/>
              <a:buFont typeface="Arial"/>
              <a:buAutoNum type="arabicPeriod" startAt="4"/>
            </a:pPr>
            <a:r>
              <a:rPr b="0" i="0" lang="en" sz="1100" u="none" cap="none" strike="noStrike">
                <a:solidFill>
                  <a:schemeClr val="dk1"/>
                </a:solidFill>
                <a:latin typeface="Times New Roman"/>
                <a:ea typeface="Times New Roman"/>
                <a:cs typeface="Times New Roman"/>
                <a:sym typeface="Times New Roman"/>
              </a:rPr>
              <a:t>Referring to question 3, what happened to the standard error when the sample size (n) was increased? Use the formula to justify why this happened.</a:t>
            </a:r>
            <a:endParaRPr b="0" i="0" sz="1100" u="none" cap="none" strike="noStrike">
              <a:solidFill>
                <a:schemeClr val="dk1"/>
              </a:solidFill>
              <a:latin typeface="Times New Roman"/>
              <a:ea typeface="Times New Roman"/>
              <a:cs typeface="Times New Roman"/>
              <a:sym typeface="Times New Roman"/>
            </a:endParaRPr>
          </a:p>
          <a:p>
            <a:pPr indent="0" lvl="0" marL="28575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p:txBody>
      </p:sp>
      <p:sp>
        <p:nvSpPr>
          <p:cNvPr id="278" name="Google Shape;278;p30"/>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cxnSp>
        <p:nvCxnSpPr>
          <p:cNvPr id="279" name="Google Shape;279;p30"/>
          <p:cNvCxnSpPr/>
          <p:nvPr/>
        </p:nvCxnSpPr>
        <p:spPr>
          <a:xfrm rot="10800000">
            <a:off x="466819" y="675364"/>
            <a:ext cx="6900" cy="8936400"/>
          </a:xfrm>
          <a:prstGeom prst="straightConnector1">
            <a:avLst/>
          </a:prstGeom>
          <a:noFill/>
          <a:ln cap="flat" cmpd="sng" w="9525">
            <a:solidFill>
              <a:srgbClr val="999999"/>
            </a:solidFill>
            <a:prstDash val="solid"/>
            <a:round/>
            <a:headEnd len="sm" w="sm" type="none"/>
            <a:tailEnd len="sm" w="sm" type="none"/>
          </a:ln>
        </p:spPr>
      </p:cxnSp>
      <p:graphicFrame>
        <p:nvGraphicFramePr>
          <p:cNvPr id="280" name="Google Shape;280;p30"/>
          <p:cNvGraphicFramePr/>
          <p:nvPr/>
        </p:nvGraphicFramePr>
        <p:xfrm>
          <a:off x="1359975" y="1169750"/>
          <a:ext cx="3000000" cy="3000000"/>
        </p:xfrm>
        <a:graphic>
          <a:graphicData uri="http://schemas.openxmlformats.org/drawingml/2006/table">
            <a:tbl>
              <a:tblPr>
                <a:noFill/>
                <a:tableStyleId>{A9E3C780-BEB8-4D8A-AB30-C8247F918C9F}</a:tableStyleId>
              </a:tblPr>
              <a:tblGrid>
                <a:gridCol w="1446125"/>
                <a:gridCol w="460000"/>
                <a:gridCol w="460000"/>
                <a:gridCol w="460000"/>
                <a:gridCol w="460000"/>
                <a:gridCol w="460000"/>
                <a:gridCol w="460000"/>
                <a:gridCol w="460000"/>
              </a:tblGrid>
              <a:tr h="240000">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Individual</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A</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B</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C</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D</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E</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F</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G</a:t>
                      </a:r>
                      <a:endParaRPr sz="1100" u="none" cap="none" strike="noStrike">
                        <a:latin typeface="Times New Roman"/>
                        <a:ea typeface="Times New Roman"/>
                        <a:cs typeface="Times New Roman"/>
                        <a:sym typeface="Times New Roman"/>
                      </a:endParaRPr>
                    </a:p>
                  </a:txBody>
                  <a:tcPr marT="91425" marB="91425" marR="91425" marL="91425"/>
                </a:tc>
              </a:tr>
              <a:tr h="440025">
                <a:tc>
                  <a:txBody>
                    <a:bodyPr/>
                    <a:lstStyle/>
                    <a:p>
                      <a:pPr indent="0" lvl="0" marL="0" marR="0" rtl="0" algn="l">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Ounces of water consumed</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51</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48</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75</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30</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22</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44</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70</a:t>
                      </a:r>
                      <a:endParaRPr sz="1100" u="none" cap="none" strike="noStrike">
                        <a:latin typeface="Times New Roman"/>
                        <a:ea typeface="Times New Roman"/>
                        <a:cs typeface="Times New Roman"/>
                        <a:sym typeface="Times New Roman"/>
                      </a:endParaRPr>
                    </a:p>
                  </a:txBody>
                  <a:tcPr marT="91425" marB="91425" marR="91425" marL="91425"/>
                </a:tc>
              </a:tr>
            </a:tbl>
          </a:graphicData>
        </a:graphic>
      </p:graphicFrame>
      <p:pic>
        <p:nvPicPr>
          <p:cNvPr id="281" name="Google Shape;281;p30"/>
          <p:cNvPicPr preferRelativeResize="0"/>
          <p:nvPr/>
        </p:nvPicPr>
        <p:blipFill rotWithShape="1">
          <a:blip r:embed="rId3">
            <a:alphaModFix/>
          </a:blip>
          <a:srcRect b="50318" l="27747" r="41421" t="5750"/>
          <a:stretch/>
        </p:blipFill>
        <p:spPr>
          <a:xfrm>
            <a:off x="2925925" y="5075725"/>
            <a:ext cx="1920549" cy="15462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31"/>
          <p:cNvSpPr txBox="1"/>
          <p:nvPr/>
        </p:nvSpPr>
        <p:spPr>
          <a:xfrm>
            <a:off x="498100" y="599175"/>
            <a:ext cx="6849900" cy="8936400"/>
          </a:xfrm>
          <a:prstGeom prst="rect">
            <a:avLst/>
          </a:prstGeom>
          <a:noFill/>
          <a:ln>
            <a:noFill/>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Clr>
                <a:srgbClr val="000000"/>
              </a:buClr>
              <a:buSzPts val="1100"/>
              <a:buFont typeface="Arial"/>
              <a:buNone/>
            </a:pPr>
            <a:r>
              <a:rPr b="0" i="1" lang="en" sz="1100" u="none" cap="none" strike="noStrike">
                <a:solidFill>
                  <a:srgbClr val="000000"/>
                </a:solidFill>
                <a:latin typeface="Times New Roman"/>
                <a:ea typeface="Times New Roman"/>
                <a:cs typeface="Times New Roman"/>
                <a:sym typeface="Times New Roman"/>
              </a:rPr>
              <a:t>Understanding the Importance of Controls and Statistics When Analyzing Data</a:t>
            </a:r>
            <a:endParaRPr b="0" i="1" sz="11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Times New Roman"/>
                <a:ea typeface="Times New Roman"/>
                <a:cs typeface="Times New Roman"/>
                <a:sym typeface="Times New Roman"/>
              </a:rPr>
              <a:t>A researcher developed a new drug, Herceptin, that has shown promise in treating HER2-positive breast cancer. Approximately 10-20% of breast cancer cells test positive for a protein called HER2 on the surface of the cancer cell. This protein plays a pivotal role in the growth of the cancer cell.  Cancer cells are cells that grow rapidly and do not follow the normal cell division pathway, thus forming tumors. Examine the image below and then answer the questions.</a:t>
            </a:r>
            <a:endParaRPr b="0" i="0" sz="1100" u="none" cap="none" strike="noStrike">
              <a:solidFill>
                <a:srgbClr val="000000"/>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184150" lvl="0" marL="228600" marR="0" rtl="0" algn="l">
              <a:lnSpc>
                <a:spcPct val="100000"/>
              </a:lnSpc>
              <a:spcBef>
                <a:spcPts val="0"/>
              </a:spcBef>
              <a:spcAft>
                <a:spcPts val="0"/>
              </a:spcAft>
              <a:buClr>
                <a:srgbClr val="000000"/>
              </a:buClr>
              <a:buSzPts val="1100"/>
              <a:buFont typeface="Times New Roman"/>
              <a:buAutoNum type="arabicPeriod"/>
            </a:pPr>
            <a:r>
              <a:rPr b="0" i="0" lang="en" sz="1100" u="none" cap="none" strike="noStrike">
                <a:solidFill>
                  <a:srgbClr val="000000"/>
                </a:solidFill>
                <a:latin typeface="Times New Roman"/>
                <a:ea typeface="Times New Roman"/>
                <a:cs typeface="Times New Roman"/>
                <a:sym typeface="Times New Roman"/>
              </a:rPr>
              <a:t>How does the cancer cell differ from the normal cell? What effect does this difference have?</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rgbClr val="000000"/>
              </a:buClr>
              <a:buSzPts val="1100"/>
              <a:buFont typeface="Arial"/>
              <a:buAutoNum type="arabicPeriod"/>
            </a:pPr>
            <a:r>
              <a:rPr b="0" i="0" lang="en" sz="1100" u="none" cap="none" strike="noStrike">
                <a:solidFill>
                  <a:srgbClr val="000000"/>
                </a:solidFill>
                <a:latin typeface="Times New Roman"/>
                <a:ea typeface="Times New Roman"/>
                <a:cs typeface="Times New Roman"/>
                <a:sym typeface="Times New Roman"/>
              </a:rPr>
              <a:t>In laboratory testing using a HER2-positive breast cancer cell line, the researcher has seen early success with the new treatment. In the lab, the researcher incubated the HER2-positive cell line in a petri dish. After the cells had time to grow, they were treated with a dose of Herceptin. The number of cells that had undergone apoptosis, or cell death, was then examined to determine the effectiveness of the treatment. Examine the data collected below then calculate the mean. Go to the next page to finish formatting the graph, then add the mean that you calculated as a bar to the graph. (*</a:t>
            </a:r>
            <a:r>
              <a:rPr b="0" i="1" lang="en" sz="1100" u="none" cap="none" strike="noStrike">
                <a:solidFill>
                  <a:srgbClr val="000000"/>
                </a:solidFill>
                <a:latin typeface="Times New Roman"/>
                <a:ea typeface="Times New Roman"/>
                <a:cs typeface="Times New Roman"/>
                <a:sym typeface="Times New Roman"/>
              </a:rPr>
              <a:t>note: we will be adding more to the graph as you progress through the questions</a:t>
            </a:r>
            <a:r>
              <a:rPr b="0" i="0" lang="en" sz="1100" u="none" cap="none" strike="noStrike">
                <a:solidFill>
                  <a:srgbClr val="000000"/>
                </a:solidFill>
                <a:latin typeface="Times New Roman"/>
                <a:ea typeface="Times New Roman"/>
                <a:cs typeface="Times New Roman"/>
                <a:sym typeface="Times New Roman"/>
              </a:rPr>
              <a:t>).</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rgbClr val="000000"/>
              </a:buClr>
              <a:buSzPts val="1100"/>
              <a:buFont typeface="Arial"/>
              <a:buAutoNum type="arabicPeriod"/>
            </a:pPr>
            <a:r>
              <a:rPr b="0" i="0" lang="en" sz="1100" u="none" cap="none" strike="noStrike">
                <a:solidFill>
                  <a:srgbClr val="000000"/>
                </a:solidFill>
                <a:latin typeface="Times New Roman"/>
                <a:ea typeface="Times New Roman"/>
                <a:cs typeface="Times New Roman"/>
                <a:sym typeface="Times New Roman"/>
              </a:rPr>
              <a:t>Next, the researcher wanted to determine how Herceptin compared to another new drug known as Perjeta. The researcher repeated the same process as above, except this time the researcher treated the cells with Perjeta. </a:t>
            </a:r>
            <a:r>
              <a:rPr b="0" i="0" lang="en" sz="1100" u="none" cap="none" strike="noStrike">
                <a:solidFill>
                  <a:schemeClr val="dk1"/>
                </a:solidFill>
                <a:latin typeface="Times New Roman"/>
                <a:ea typeface="Times New Roman"/>
                <a:cs typeface="Times New Roman"/>
                <a:sym typeface="Times New Roman"/>
              </a:rPr>
              <a:t>Examine the data collected below then calculate the mean and add that as a bar to the graph on the next page. </a:t>
            </a:r>
            <a:endParaRPr b="0" i="0" sz="1100" u="none" cap="none" strike="noStrike">
              <a:solidFill>
                <a:schemeClr val="dk1"/>
              </a:solidFill>
              <a:latin typeface="Times New Roman"/>
              <a:ea typeface="Times New Roman"/>
              <a:cs typeface="Times New Roman"/>
              <a:sym typeface="Times New Roman"/>
            </a:endParaRPr>
          </a:p>
        </p:txBody>
      </p:sp>
      <p:sp>
        <p:nvSpPr>
          <p:cNvPr id="287" name="Google Shape;287;p31"/>
          <p:cNvSpPr txBox="1"/>
          <p:nvPr/>
        </p:nvSpPr>
        <p:spPr>
          <a:xfrm>
            <a:off x="2001400" y="342900"/>
            <a:ext cx="3954600" cy="256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Statistics Practice Problems Part 2</a:t>
            </a:r>
            <a:endParaRPr b="1" i="0" sz="1200" u="none" cap="none" strike="noStrike">
              <a:solidFill>
                <a:srgbClr val="000000"/>
              </a:solidFill>
              <a:latin typeface="Times New Roman"/>
              <a:ea typeface="Times New Roman"/>
              <a:cs typeface="Times New Roman"/>
              <a:sym typeface="Times New Roman"/>
            </a:endParaRPr>
          </a:p>
        </p:txBody>
      </p:sp>
      <p:cxnSp>
        <p:nvCxnSpPr>
          <p:cNvPr id="288" name="Google Shape;288;p31"/>
          <p:cNvCxnSpPr/>
          <p:nvPr/>
        </p:nvCxnSpPr>
        <p:spPr>
          <a:xfrm rot="10800000">
            <a:off x="466819" y="675364"/>
            <a:ext cx="6900" cy="8936400"/>
          </a:xfrm>
          <a:prstGeom prst="straightConnector1">
            <a:avLst/>
          </a:prstGeom>
          <a:noFill/>
          <a:ln cap="flat" cmpd="sng" w="9525">
            <a:solidFill>
              <a:srgbClr val="999999"/>
            </a:solidFill>
            <a:prstDash val="solid"/>
            <a:round/>
            <a:headEnd len="sm" w="sm" type="none"/>
            <a:tailEnd len="sm" w="sm" type="none"/>
          </a:ln>
        </p:spPr>
      </p:cxnSp>
      <p:sp>
        <p:nvSpPr>
          <p:cNvPr id="289" name="Google Shape;289;p31"/>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290" name="Google Shape;290;p31"/>
          <p:cNvPicPr preferRelativeResize="0"/>
          <p:nvPr/>
        </p:nvPicPr>
        <p:blipFill rotWithShape="1">
          <a:blip r:embed="rId3">
            <a:alphaModFix/>
          </a:blip>
          <a:srcRect b="0" l="0" r="0" t="0"/>
          <a:stretch/>
        </p:blipFill>
        <p:spPr>
          <a:xfrm>
            <a:off x="2436487" y="1797424"/>
            <a:ext cx="2899426" cy="1514350"/>
          </a:xfrm>
          <a:prstGeom prst="rect">
            <a:avLst/>
          </a:prstGeom>
          <a:noFill/>
          <a:ln>
            <a:noFill/>
          </a:ln>
        </p:spPr>
      </p:pic>
      <p:sp>
        <p:nvSpPr>
          <p:cNvPr id="291" name="Google Shape;291;p31"/>
          <p:cNvSpPr txBox="1"/>
          <p:nvPr/>
        </p:nvSpPr>
        <p:spPr>
          <a:xfrm>
            <a:off x="2648050" y="2397775"/>
            <a:ext cx="845400" cy="256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Normal cell</a:t>
            </a:r>
            <a:endParaRPr b="0" i="0" sz="1000" u="none" cap="none" strike="noStrike">
              <a:solidFill>
                <a:srgbClr val="000000"/>
              </a:solidFill>
              <a:latin typeface="Times New Roman"/>
              <a:ea typeface="Times New Roman"/>
              <a:cs typeface="Times New Roman"/>
              <a:sym typeface="Times New Roman"/>
            </a:endParaRPr>
          </a:p>
        </p:txBody>
      </p:sp>
      <p:sp>
        <p:nvSpPr>
          <p:cNvPr id="292" name="Google Shape;292;p31"/>
          <p:cNvSpPr txBox="1"/>
          <p:nvPr/>
        </p:nvSpPr>
        <p:spPr>
          <a:xfrm>
            <a:off x="4219675" y="2397775"/>
            <a:ext cx="845400" cy="256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Cancer cell</a:t>
            </a:r>
            <a:endParaRPr b="0" i="0" sz="1000" u="none" cap="none" strike="noStrike">
              <a:solidFill>
                <a:srgbClr val="000000"/>
              </a:solidFill>
              <a:latin typeface="Times New Roman"/>
              <a:ea typeface="Times New Roman"/>
              <a:cs typeface="Times New Roman"/>
              <a:sym typeface="Times New Roman"/>
            </a:endParaRPr>
          </a:p>
        </p:txBody>
      </p:sp>
      <p:cxnSp>
        <p:nvCxnSpPr>
          <p:cNvPr id="293" name="Google Shape;293;p31"/>
          <p:cNvCxnSpPr/>
          <p:nvPr/>
        </p:nvCxnSpPr>
        <p:spPr>
          <a:xfrm>
            <a:off x="1914625" y="2200900"/>
            <a:ext cx="609600" cy="300"/>
          </a:xfrm>
          <a:prstGeom prst="straightConnector1">
            <a:avLst/>
          </a:prstGeom>
          <a:noFill/>
          <a:ln cap="flat" cmpd="sng" w="9525">
            <a:solidFill>
              <a:schemeClr val="dk2"/>
            </a:solidFill>
            <a:prstDash val="solid"/>
            <a:round/>
            <a:headEnd len="sm" w="sm" type="none"/>
            <a:tailEnd len="med" w="med" type="triangle"/>
          </a:ln>
        </p:spPr>
      </p:cxnSp>
      <p:sp>
        <p:nvSpPr>
          <p:cNvPr id="294" name="Google Shape;294;p31"/>
          <p:cNvSpPr txBox="1"/>
          <p:nvPr/>
        </p:nvSpPr>
        <p:spPr>
          <a:xfrm>
            <a:off x="869125" y="2014750"/>
            <a:ext cx="1045500" cy="372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HER2 receptor protein</a:t>
            </a:r>
            <a:endParaRPr b="0" i="0" sz="1000" u="none" cap="none" strike="noStrike">
              <a:solidFill>
                <a:srgbClr val="000000"/>
              </a:solidFill>
              <a:latin typeface="Times New Roman"/>
              <a:ea typeface="Times New Roman"/>
              <a:cs typeface="Times New Roman"/>
              <a:sym typeface="Times New Roman"/>
            </a:endParaRPr>
          </a:p>
        </p:txBody>
      </p:sp>
      <p:cxnSp>
        <p:nvCxnSpPr>
          <p:cNvPr id="295" name="Google Shape;295;p31"/>
          <p:cNvCxnSpPr/>
          <p:nvPr/>
        </p:nvCxnSpPr>
        <p:spPr>
          <a:xfrm flipH="1">
            <a:off x="5316875" y="2210425"/>
            <a:ext cx="609600" cy="300"/>
          </a:xfrm>
          <a:prstGeom prst="straightConnector1">
            <a:avLst/>
          </a:prstGeom>
          <a:noFill/>
          <a:ln cap="flat" cmpd="sng" w="9525">
            <a:solidFill>
              <a:schemeClr val="dk2"/>
            </a:solidFill>
            <a:prstDash val="solid"/>
            <a:round/>
            <a:headEnd len="sm" w="sm" type="none"/>
            <a:tailEnd len="med" w="med" type="triangle"/>
          </a:ln>
        </p:spPr>
      </p:cxnSp>
      <p:sp>
        <p:nvSpPr>
          <p:cNvPr id="296" name="Google Shape;296;p31"/>
          <p:cNvSpPr txBox="1"/>
          <p:nvPr/>
        </p:nvSpPr>
        <p:spPr>
          <a:xfrm>
            <a:off x="5869750" y="2024275"/>
            <a:ext cx="1045500" cy="372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HER2 receptor protein</a:t>
            </a:r>
            <a:endParaRPr b="0" i="0" sz="1000" u="none" cap="none" strike="noStrike">
              <a:solidFill>
                <a:srgbClr val="000000"/>
              </a:solidFill>
              <a:latin typeface="Times New Roman"/>
              <a:ea typeface="Times New Roman"/>
              <a:cs typeface="Times New Roman"/>
              <a:sym typeface="Times New Roman"/>
            </a:endParaRPr>
          </a:p>
        </p:txBody>
      </p:sp>
      <p:graphicFrame>
        <p:nvGraphicFramePr>
          <p:cNvPr id="297" name="Google Shape;297;p31"/>
          <p:cNvGraphicFramePr/>
          <p:nvPr/>
        </p:nvGraphicFramePr>
        <p:xfrm>
          <a:off x="593275" y="5455938"/>
          <a:ext cx="3000000" cy="3000000"/>
        </p:xfrm>
        <a:graphic>
          <a:graphicData uri="http://schemas.openxmlformats.org/drawingml/2006/table">
            <a:tbl>
              <a:tblPr>
                <a:noFill/>
                <a:tableStyleId>{A9E3C780-BEB8-4D8A-AB30-C8247F918C9F}</a:tableStyleId>
              </a:tblPr>
              <a:tblGrid>
                <a:gridCol w="1301025"/>
                <a:gridCol w="439275"/>
                <a:gridCol w="439275"/>
                <a:gridCol w="439275"/>
                <a:gridCol w="439275"/>
              </a:tblGrid>
              <a:tr h="230475">
                <a:tc gridSpan="5">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Herceptin Alone</a:t>
                      </a:r>
                      <a:endParaRPr sz="1100" u="none" cap="none" strike="noStrike">
                        <a:latin typeface="Times New Roman"/>
                        <a:ea typeface="Times New Roman"/>
                        <a:cs typeface="Times New Roman"/>
                        <a:sym typeface="Times New Roman"/>
                      </a:endParaRPr>
                    </a:p>
                  </a:txBody>
                  <a:tcPr marT="91425" marB="91425" marR="91425" marL="91425"/>
                </a:tc>
                <a:tc hMerge="1"/>
                <a:tc hMerge="1"/>
                <a:tc hMerge="1"/>
                <a:tc hMerge="1"/>
              </a:tr>
              <a:tr h="278100">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Trial: </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tc>
              </a:tr>
              <a:tr h="297150">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solidFill>
                            <a:schemeClr val="dk1"/>
                          </a:solidFill>
                          <a:latin typeface="Times New Roman"/>
                          <a:ea typeface="Times New Roman"/>
                          <a:cs typeface="Times New Roman"/>
                          <a:sym typeface="Times New Roman"/>
                        </a:rPr>
                        <a:t>% Apoptotic Cells</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22</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10</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8</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25</a:t>
                      </a:r>
                      <a:endParaRPr sz="1100" u="none" cap="none" strike="noStrike">
                        <a:latin typeface="Times New Roman"/>
                        <a:ea typeface="Times New Roman"/>
                        <a:cs typeface="Times New Roman"/>
                        <a:sym typeface="Times New Roman"/>
                      </a:endParaRPr>
                    </a:p>
                  </a:txBody>
                  <a:tcPr marT="91425" marB="91425" marR="91425" marL="91425"/>
                </a:tc>
              </a:tr>
            </a:tbl>
          </a:graphicData>
        </a:graphic>
      </p:graphicFrame>
      <p:graphicFrame>
        <p:nvGraphicFramePr>
          <p:cNvPr id="298" name="Google Shape;298;p31"/>
          <p:cNvGraphicFramePr/>
          <p:nvPr/>
        </p:nvGraphicFramePr>
        <p:xfrm>
          <a:off x="593275" y="7856238"/>
          <a:ext cx="3000000" cy="3000000"/>
        </p:xfrm>
        <a:graphic>
          <a:graphicData uri="http://schemas.openxmlformats.org/drawingml/2006/table">
            <a:tbl>
              <a:tblPr>
                <a:noFill/>
                <a:tableStyleId>{A9E3C780-BEB8-4D8A-AB30-C8247F918C9F}</a:tableStyleId>
              </a:tblPr>
              <a:tblGrid>
                <a:gridCol w="1301025"/>
                <a:gridCol w="439275"/>
                <a:gridCol w="439275"/>
                <a:gridCol w="439275"/>
                <a:gridCol w="439275"/>
              </a:tblGrid>
              <a:tr h="230475">
                <a:tc gridSpan="5">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Perjeta Alone</a:t>
                      </a:r>
                      <a:endParaRPr sz="1100" u="none" cap="none" strike="noStrike">
                        <a:latin typeface="Times New Roman"/>
                        <a:ea typeface="Times New Roman"/>
                        <a:cs typeface="Times New Roman"/>
                        <a:sym typeface="Times New Roman"/>
                      </a:endParaRPr>
                    </a:p>
                  </a:txBody>
                  <a:tcPr marT="91425" marB="91425" marR="91425" marL="91425"/>
                </a:tc>
                <a:tc hMerge="1"/>
                <a:tc hMerge="1"/>
                <a:tc hMerge="1"/>
                <a:tc hMerge="1"/>
              </a:tr>
              <a:tr h="278100">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Trial: </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tc>
              </a:tr>
              <a:tr h="297150">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solidFill>
                            <a:schemeClr val="dk1"/>
                          </a:solidFill>
                          <a:latin typeface="Times New Roman"/>
                          <a:ea typeface="Times New Roman"/>
                          <a:cs typeface="Times New Roman"/>
                          <a:sym typeface="Times New Roman"/>
                        </a:rPr>
                        <a:t>% Apoptotic Cells</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30</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12</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20</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32</a:t>
                      </a:r>
                      <a:endParaRPr sz="1100" u="none" cap="none" strike="noStrike">
                        <a:latin typeface="Times New Roman"/>
                        <a:ea typeface="Times New Roman"/>
                        <a:cs typeface="Times New Roman"/>
                        <a:sym typeface="Times New Roman"/>
                      </a:endParaRPr>
                    </a:p>
                  </a:txBody>
                  <a:tcPr marT="91425" marB="91425" marR="91425" marL="91425"/>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32"/>
          <p:cNvSpPr txBox="1"/>
          <p:nvPr/>
        </p:nvSpPr>
        <p:spPr>
          <a:xfrm>
            <a:off x="498100" y="429250"/>
            <a:ext cx="3026100" cy="4056900"/>
          </a:xfrm>
          <a:prstGeom prst="rect">
            <a:avLst/>
          </a:prstGeom>
          <a:noFill/>
          <a:ln>
            <a:noFill/>
          </a:ln>
        </p:spPr>
        <p:txBody>
          <a:bodyPr anchorCtr="0" anchor="t" bIns="91425" lIns="91425" spcFirstLastPara="1" rIns="91425" wrap="square" tIns="91425">
            <a:noAutofit/>
          </a:bodyPr>
          <a:lstStyle/>
          <a:p>
            <a:pPr indent="-184150" lvl="0" marL="228600" marR="0" rtl="0" algn="l">
              <a:lnSpc>
                <a:spcPct val="100000"/>
              </a:lnSpc>
              <a:spcBef>
                <a:spcPts val="0"/>
              </a:spcBef>
              <a:spcAft>
                <a:spcPts val="0"/>
              </a:spcAft>
              <a:buClr>
                <a:srgbClr val="000000"/>
              </a:buClr>
              <a:buSzPts val="1100"/>
              <a:buFont typeface="Times New Roman"/>
              <a:buAutoNum type="arabicPeriod" startAt="4"/>
            </a:pPr>
            <a:r>
              <a:rPr b="0" i="0" lang="en" sz="1100" u="none" cap="none" strike="noStrike">
                <a:solidFill>
                  <a:srgbClr val="000000"/>
                </a:solidFill>
                <a:latin typeface="Times New Roman"/>
                <a:ea typeface="Times New Roman"/>
                <a:cs typeface="Times New Roman"/>
                <a:sym typeface="Times New Roman"/>
              </a:rPr>
              <a:t>Look at the bars that you added for Herceptin and Perjeta. How would you interpret this data?</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rgbClr val="000000"/>
              </a:buClr>
              <a:buSzPts val="1100"/>
              <a:buFont typeface="Arial"/>
              <a:buAutoNum type="arabicPeriod" startAt="4"/>
            </a:pPr>
            <a:r>
              <a:rPr b="0" i="0" lang="en" sz="1100" u="none" cap="none" strike="noStrike">
                <a:solidFill>
                  <a:srgbClr val="000000"/>
                </a:solidFill>
                <a:latin typeface="Times New Roman"/>
                <a:ea typeface="Times New Roman"/>
                <a:cs typeface="Times New Roman"/>
                <a:sym typeface="Times New Roman"/>
              </a:rPr>
              <a:t>Go back to questions 2 and 3 and calculate the standard deviation and standard error of the mean for each.</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rgbClr val="000000"/>
              </a:buClr>
              <a:buSzPts val="1100"/>
              <a:buFont typeface="Arial"/>
              <a:buAutoNum type="arabicPeriod" startAt="4"/>
            </a:pPr>
            <a:r>
              <a:rPr b="0" i="0" lang="en" sz="1100" u="none" cap="none" strike="noStrike">
                <a:solidFill>
                  <a:srgbClr val="000000"/>
                </a:solidFill>
                <a:latin typeface="Times New Roman"/>
                <a:ea typeface="Times New Roman"/>
                <a:cs typeface="Times New Roman"/>
                <a:sym typeface="Times New Roman"/>
              </a:rPr>
              <a:t>Add error bars (using +/- 2 standard error) to the Herceptin and Perjeta bars. Does this change your interpretation from question 4? </a:t>
            </a:r>
            <a:r>
              <a:rPr b="0" i="0" lang="en" sz="1100" u="none" cap="none" strike="noStrike">
                <a:solidFill>
                  <a:schemeClr val="dk1"/>
                </a:solidFill>
                <a:latin typeface="Times New Roman"/>
                <a:ea typeface="Times New Roman"/>
                <a:cs typeface="Times New Roman"/>
                <a:sym typeface="Times New Roman"/>
              </a:rPr>
              <a:t>Are Herceptin and Perjeta statistically significantly different?</a:t>
            </a:r>
            <a:endParaRPr b="0" i="0" sz="1100" u="none" cap="none" strike="noStrike">
              <a:solidFill>
                <a:srgbClr val="000000"/>
              </a:solidFill>
              <a:latin typeface="Times New Roman"/>
              <a:ea typeface="Times New Roman"/>
              <a:cs typeface="Times New Roman"/>
              <a:sym typeface="Times New Roman"/>
            </a:endParaRPr>
          </a:p>
        </p:txBody>
      </p:sp>
      <p:cxnSp>
        <p:nvCxnSpPr>
          <p:cNvPr id="304" name="Google Shape;304;p32"/>
          <p:cNvCxnSpPr/>
          <p:nvPr/>
        </p:nvCxnSpPr>
        <p:spPr>
          <a:xfrm rot="10800000">
            <a:off x="457219" y="419764"/>
            <a:ext cx="16500" cy="9192000"/>
          </a:xfrm>
          <a:prstGeom prst="straightConnector1">
            <a:avLst/>
          </a:prstGeom>
          <a:noFill/>
          <a:ln cap="flat" cmpd="sng" w="9525">
            <a:solidFill>
              <a:srgbClr val="999999"/>
            </a:solidFill>
            <a:prstDash val="solid"/>
            <a:round/>
            <a:headEnd len="sm" w="sm" type="none"/>
            <a:tailEnd len="sm" w="sm" type="none"/>
          </a:ln>
        </p:spPr>
      </p:cxnSp>
      <p:sp>
        <p:nvSpPr>
          <p:cNvPr id="305" name="Google Shape;305;p32"/>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06" name="Google Shape;306;p32"/>
          <p:cNvSpPr txBox="1"/>
          <p:nvPr/>
        </p:nvSpPr>
        <p:spPr>
          <a:xfrm>
            <a:off x="485400" y="5581650"/>
            <a:ext cx="6801600" cy="3967500"/>
          </a:xfrm>
          <a:prstGeom prst="rect">
            <a:avLst/>
          </a:prstGeom>
          <a:noFill/>
          <a:ln>
            <a:noFill/>
          </a:ln>
        </p:spPr>
        <p:txBody>
          <a:bodyPr anchorCtr="0" anchor="t" bIns="91425" lIns="91425" spcFirstLastPara="1" rIns="91425" wrap="square" tIns="91425">
            <a:noAutofit/>
          </a:bodyPr>
          <a:lstStyle/>
          <a:p>
            <a:pPr indent="-184150" lvl="0" marL="228600" marR="0" rtl="0" algn="l">
              <a:lnSpc>
                <a:spcPct val="100000"/>
              </a:lnSpc>
              <a:spcBef>
                <a:spcPts val="0"/>
              </a:spcBef>
              <a:spcAft>
                <a:spcPts val="0"/>
              </a:spcAft>
              <a:buClr>
                <a:srgbClr val="000000"/>
              </a:buClr>
              <a:buSzPts val="1100"/>
              <a:buFont typeface="Times New Roman"/>
              <a:buAutoNum type="arabicPeriod" startAt="7"/>
            </a:pPr>
            <a:r>
              <a:rPr b="0" i="0" lang="en" sz="1100" u="none" cap="none" strike="noStrike">
                <a:solidFill>
                  <a:srgbClr val="000000"/>
                </a:solidFill>
                <a:latin typeface="Times New Roman"/>
                <a:ea typeface="Times New Roman"/>
                <a:cs typeface="Times New Roman"/>
                <a:sym typeface="Times New Roman"/>
              </a:rPr>
              <a:t>The researcher performed the same experimental set-up with both positive and negative control groups (simultaneous to the experimental groups). For the negative control, the researcher incubated HER2-positive cancer cells in a petri dish with no treatment and then recorded the number of cells that had undergone apoptosis. For the positive control, the researcher used a radiation treatment known to be successful in killing HER2-positive cancer cells. The researcher incubated the HER2-positive cells, then exposed them to radiation and then recorded the number of cells that had undergone apoptosis. </a:t>
            </a:r>
            <a:r>
              <a:rPr b="0" i="0" lang="en" sz="1100" u="none" cap="none" strike="noStrike">
                <a:solidFill>
                  <a:schemeClr val="dk1"/>
                </a:solidFill>
                <a:latin typeface="Times New Roman"/>
                <a:ea typeface="Times New Roman"/>
                <a:cs typeface="Times New Roman"/>
                <a:sym typeface="Times New Roman"/>
              </a:rPr>
              <a:t>Examine the data collected below and then calculate the mean. Add the mean for each to the graph. </a:t>
            </a:r>
            <a:endParaRPr b="0" i="0" sz="1100" u="none" cap="none" strike="noStrike">
              <a:solidFill>
                <a:srgbClr val="000000"/>
              </a:solidFill>
              <a:latin typeface="Times New Roman"/>
              <a:ea typeface="Times New Roman"/>
              <a:cs typeface="Times New Roman"/>
              <a:sym typeface="Times New Roman"/>
            </a:endParaRPr>
          </a:p>
        </p:txBody>
      </p:sp>
      <p:graphicFrame>
        <p:nvGraphicFramePr>
          <p:cNvPr id="307" name="Google Shape;307;p32"/>
          <p:cNvGraphicFramePr/>
          <p:nvPr/>
        </p:nvGraphicFramePr>
        <p:xfrm>
          <a:off x="583825" y="7027563"/>
          <a:ext cx="3000000" cy="3000000"/>
        </p:xfrm>
        <a:graphic>
          <a:graphicData uri="http://schemas.openxmlformats.org/drawingml/2006/table">
            <a:tbl>
              <a:tblPr>
                <a:noFill/>
                <a:tableStyleId>{A9E3C780-BEB8-4D8A-AB30-C8247F918C9F}</a:tableStyleId>
              </a:tblPr>
              <a:tblGrid>
                <a:gridCol w="1379325"/>
                <a:gridCol w="458800"/>
                <a:gridCol w="458800"/>
                <a:gridCol w="458800"/>
                <a:gridCol w="458800"/>
              </a:tblGrid>
              <a:tr h="30667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Trial:</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tc>
              </a:tr>
              <a:tr h="34477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solidFill>
                            <a:schemeClr val="dk1"/>
                          </a:solidFill>
                          <a:latin typeface="Times New Roman"/>
                          <a:ea typeface="Times New Roman"/>
                          <a:cs typeface="Times New Roman"/>
                          <a:sym typeface="Times New Roman"/>
                        </a:rPr>
                        <a:t>% Apoptotic Cells in Negative Control</a:t>
                      </a:r>
                      <a:endParaRPr sz="1100" u="none" cap="none" strike="noStrike">
                        <a:solidFill>
                          <a:schemeClr val="dk1"/>
                        </a:solidFill>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5</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8</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8</a:t>
                      </a:r>
                      <a:endParaRPr sz="1100" u="none" cap="none" strike="noStrike">
                        <a:latin typeface="Times New Roman"/>
                        <a:ea typeface="Times New Roman"/>
                        <a:cs typeface="Times New Roman"/>
                        <a:sym typeface="Times New Roman"/>
                      </a:endParaRPr>
                    </a:p>
                  </a:txBody>
                  <a:tcPr marT="91425" marB="91425" marR="91425" marL="91425"/>
                </a:tc>
              </a:tr>
              <a:tr h="2876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solidFill>
                            <a:schemeClr val="dk1"/>
                          </a:solidFill>
                          <a:latin typeface="Times New Roman"/>
                          <a:ea typeface="Times New Roman"/>
                          <a:cs typeface="Times New Roman"/>
                          <a:sym typeface="Times New Roman"/>
                        </a:rPr>
                        <a:t>% Apoptotic Cells in Positive Control</a:t>
                      </a:r>
                      <a:endParaRPr sz="1100" u="none" cap="none" strike="noStrike">
                        <a:solidFill>
                          <a:schemeClr val="dk1"/>
                        </a:solidFill>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30</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23</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40</a:t>
                      </a:r>
                      <a:endParaRPr sz="11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27</a:t>
                      </a:r>
                      <a:endParaRPr sz="1100" u="none" cap="none" strike="noStrike">
                        <a:latin typeface="Times New Roman"/>
                        <a:ea typeface="Times New Roman"/>
                        <a:cs typeface="Times New Roman"/>
                        <a:sym typeface="Times New Roman"/>
                      </a:endParaRPr>
                    </a:p>
                  </a:txBody>
                  <a:tcPr marT="91425" marB="91425" marR="91425" marL="91425"/>
                </a:tc>
              </a:tr>
            </a:tbl>
          </a:graphicData>
        </a:graphic>
      </p:graphicFrame>
      <p:grpSp>
        <p:nvGrpSpPr>
          <p:cNvPr id="308" name="Google Shape;308;p32"/>
          <p:cNvGrpSpPr/>
          <p:nvPr/>
        </p:nvGrpSpPr>
        <p:grpSpPr>
          <a:xfrm>
            <a:off x="4260838" y="500063"/>
            <a:ext cx="3026161" cy="4106362"/>
            <a:chOff x="3420488" y="518888"/>
            <a:chExt cx="3026161" cy="4106362"/>
          </a:xfrm>
        </p:grpSpPr>
        <p:grpSp>
          <p:nvGrpSpPr>
            <p:cNvPr id="309" name="Google Shape;309;p32"/>
            <p:cNvGrpSpPr/>
            <p:nvPr/>
          </p:nvGrpSpPr>
          <p:grpSpPr>
            <a:xfrm>
              <a:off x="3650575" y="657850"/>
              <a:ext cx="2796074" cy="3967400"/>
              <a:chOff x="3660100" y="429250"/>
              <a:chExt cx="2796074" cy="3967400"/>
            </a:xfrm>
          </p:grpSpPr>
          <p:pic>
            <p:nvPicPr>
              <p:cNvPr id="310" name="Google Shape;310;p32"/>
              <p:cNvPicPr preferRelativeResize="0"/>
              <p:nvPr/>
            </p:nvPicPr>
            <p:blipFill rotWithShape="1">
              <a:blip r:embed="rId3">
                <a:alphaModFix/>
              </a:blip>
              <a:srcRect b="0" l="0" r="55114" t="0"/>
              <a:stretch/>
            </p:blipFill>
            <p:spPr>
              <a:xfrm>
                <a:off x="3660100" y="429250"/>
                <a:ext cx="2796074" cy="3519800"/>
              </a:xfrm>
              <a:prstGeom prst="rect">
                <a:avLst/>
              </a:prstGeom>
              <a:noFill/>
              <a:ln>
                <a:noFill/>
              </a:ln>
            </p:spPr>
          </p:pic>
          <p:sp>
            <p:nvSpPr>
              <p:cNvPr id="311" name="Google Shape;311;p32"/>
              <p:cNvSpPr txBox="1"/>
              <p:nvPr/>
            </p:nvSpPr>
            <p:spPr>
              <a:xfrm>
                <a:off x="3735650" y="3943950"/>
                <a:ext cx="723900" cy="409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Negative Control</a:t>
                </a:r>
                <a:endParaRPr b="0" i="0" sz="1000" u="none" cap="none" strike="noStrike">
                  <a:solidFill>
                    <a:srgbClr val="000000"/>
                  </a:solidFill>
                  <a:latin typeface="Times New Roman"/>
                  <a:ea typeface="Times New Roman"/>
                  <a:cs typeface="Times New Roman"/>
                  <a:sym typeface="Times New Roman"/>
                </a:endParaRPr>
              </a:p>
            </p:txBody>
          </p:sp>
          <p:sp>
            <p:nvSpPr>
              <p:cNvPr id="312" name="Google Shape;312;p32"/>
              <p:cNvSpPr txBox="1"/>
              <p:nvPr/>
            </p:nvSpPr>
            <p:spPr>
              <a:xfrm>
                <a:off x="4405875" y="3943950"/>
                <a:ext cx="723900" cy="409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 sz="1050" u="none" cap="none" strike="noStrike">
                    <a:solidFill>
                      <a:srgbClr val="000000"/>
                    </a:solidFill>
                    <a:latin typeface="Times New Roman"/>
                    <a:ea typeface="Times New Roman"/>
                    <a:cs typeface="Times New Roman"/>
                    <a:sym typeface="Times New Roman"/>
                  </a:rPr>
                  <a:t>Positive Control</a:t>
                </a:r>
                <a:endParaRPr b="0" i="0" sz="1050" u="none" cap="none" strike="noStrike">
                  <a:solidFill>
                    <a:srgbClr val="000000"/>
                  </a:solidFill>
                  <a:latin typeface="Times New Roman"/>
                  <a:ea typeface="Times New Roman"/>
                  <a:cs typeface="Times New Roman"/>
                  <a:sym typeface="Times New Roman"/>
                </a:endParaRPr>
              </a:p>
            </p:txBody>
          </p:sp>
          <p:sp>
            <p:nvSpPr>
              <p:cNvPr id="313" name="Google Shape;313;p32"/>
              <p:cNvSpPr txBox="1"/>
              <p:nvPr/>
            </p:nvSpPr>
            <p:spPr>
              <a:xfrm>
                <a:off x="4987438" y="3987150"/>
                <a:ext cx="780900" cy="409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Herceptin</a:t>
                </a:r>
                <a:endParaRPr b="0" i="0" sz="1000" u="none" cap="none" strike="noStrike">
                  <a:solidFill>
                    <a:srgbClr val="000000"/>
                  </a:solidFill>
                  <a:latin typeface="Times New Roman"/>
                  <a:ea typeface="Times New Roman"/>
                  <a:cs typeface="Times New Roman"/>
                  <a:sym typeface="Times New Roman"/>
                </a:endParaRPr>
              </a:p>
            </p:txBody>
          </p:sp>
          <p:sp>
            <p:nvSpPr>
              <p:cNvPr id="314" name="Google Shape;314;p32"/>
              <p:cNvSpPr txBox="1"/>
              <p:nvPr/>
            </p:nvSpPr>
            <p:spPr>
              <a:xfrm>
                <a:off x="5669188" y="3987150"/>
                <a:ext cx="780900" cy="409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 sz="1050" u="none" cap="none" strike="noStrike">
                    <a:solidFill>
                      <a:srgbClr val="000000"/>
                    </a:solidFill>
                    <a:latin typeface="Times New Roman"/>
                    <a:ea typeface="Times New Roman"/>
                    <a:cs typeface="Times New Roman"/>
                    <a:sym typeface="Times New Roman"/>
                  </a:rPr>
                  <a:t>Perjeta</a:t>
                </a:r>
                <a:endParaRPr b="0" i="0" sz="1050" u="none" cap="none" strike="noStrike">
                  <a:solidFill>
                    <a:srgbClr val="000000"/>
                  </a:solidFill>
                  <a:latin typeface="Times New Roman"/>
                  <a:ea typeface="Times New Roman"/>
                  <a:cs typeface="Times New Roman"/>
                  <a:sym typeface="Times New Roman"/>
                </a:endParaRPr>
              </a:p>
            </p:txBody>
          </p:sp>
          <p:sp>
            <p:nvSpPr>
              <p:cNvPr id="315" name="Google Shape;315;p32"/>
              <p:cNvSpPr/>
              <p:nvPr/>
            </p:nvSpPr>
            <p:spPr>
              <a:xfrm rot="-5400000">
                <a:off x="4065275" y="3763650"/>
                <a:ext cx="95400" cy="417900"/>
              </a:xfrm>
              <a:prstGeom prst="leftBracket">
                <a:avLst>
                  <a:gd fmla="val 8333"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 name="Google Shape;316;p32"/>
              <p:cNvSpPr/>
              <p:nvPr/>
            </p:nvSpPr>
            <p:spPr>
              <a:xfrm rot="-5400000">
                <a:off x="4711913" y="3764700"/>
                <a:ext cx="95400" cy="415800"/>
              </a:xfrm>
              <a:prstGeom prst="leftBracket">
                <a:avLst>
                  <a:gd fmla="val 8333"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 name="Google Shape;317;p32"/>
              <p:cNvSpPr/>
              <p:nvPr/>
            </p:nvSpPr>
            <p:spPr>
              <a:xfrm rot="-5400000">
                <a:off x="5354574" y="3765000"/>
                <a:ext cx="95400" cy="415200"/>
              </a:xfrm>
              <a:prstGeom prst="leftBracket">
                <a:avLst>
                  <a:gd fmla="val 8333"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 name="Google Shape;318;p32"/>
              <p:cNvSpPr/>
              <p:nvPr/>
            </p:nvSpPr>
            <p:spPr>
              <a:xfrm rot="-5400000">
                <a:off x="5987299" y="3749700"/>
                <a:ext cx="95400" cy="445800"/>
              </a:xfrm>
              <a:prstGeom prst="leftBracket">
                <a:avLst>
                  <a:gd fmla="val 8333"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19" name="Google Shape;319;p32"/>
            <p:cNvSpPr txBox="1"/>
            <p:nvPr/>
          </p:nvSpPr>
          <p:spPr>
            <a:xfrm>
              <a:off x="3485788" y="3762288"/>
              <a:ext cx="3240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2-</a:t>
              </a:r>
              <a:endParaRPr b="0" i="0" sz="1000" u="none" cap="none" strike="noStrike">
                <a:solidFill>
                  <a:srgbClr val="000000"/>
                </a:solidFill>
                <a:latin typeface="Times New Roman"/>
                <a:ea typeface="Times New Roman"/>
                <a:cs typeface="Times New Roman"/>
                <a:sym typeface="Times New Roman"/>
              </a:endParaRPr>
            </a:p>
          </p:txBody>
        </p:sp>
        <p:sp>
          <p:nvSpPr>
            <p:cNvPr id="320" name="Google Shape;320;p32"/>
            <p:cNvSpPr txBox="1"/>
            <p:nvPr/>
          </p:nvSpPr>
          <p:spPr>
            <a:xfrm>
              <a:off x="3490550" y="3595600"/>
              <a:ext cx="3240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4-</a:t>
              </a:r>
              <a:endParaRPr b="0" i="0" sz="1000" u="none" cap="none" strike="noStrike">
                <a:solidFill>
                  <a:srgbClr val="000000"/>
                </a:solidFill>
                <a:latin typeface="Times New Roman"/>
                <a:ea typeface="Times New Roman"/>
                <a:cs typeface="Times New Roman"/>
                <a:sym typeface="Times New Roman"/>
              </a:endParaRPr>
            </a:p>
          </p:txBody>
        </p:sp>
        <p:sp>
          <p:nvSpPr>
            <p:cNvPr id="321" name="Google Shape;321;p32"/>
            <p:cNvSpPr txBox="1"/>
            <p:nvPr/>
          </p:nvSpPr>
          <p:spPr>
            <a:xfrm>
              <a:off x="3485800" y="3424038"/>
              <a:ext cx="3240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6-</a:t>
              </a:r>
              <a:endParaRPr b="0" i="0" sz="1000" u="none" cap="none" strike="noStrike">
                <a:solidFill>
                  <a:srgbClr val="000000"/>
                </a:solidFill>
                <a:latin typeface="Times New Roman"/>
                <a:ea typeface="Times New Roman"/>
                <a:cs typeface="Times New Roman"/>
                <a:sym typeface="Times New Roman"/>
              </a:endParaRPr>
            </a:p>
          </p:txBody>
        </p:sp>
        <p:sp>
          <p:nvSpPr>
            <p:cNvPr id="322" name="Google Shape;322;p32"/>
            <p:cNvSpPr txBox="1"/>
            <p:nvPr/>
          </p:nvSpPr>
          <p:spPr>
            <a:xfrm>
              <a:off x="3485800" y="3247825"/>
              <a:ext cx="3240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8-</a:t>
              </a:r>
              <a:endParaRPr b="0" i="0" sz="1000" u="none" cap="none" strike="noStrike">
                <a:solidFill>
                  <a:srgbClr val="000000"/>
                </a:solidFill>
                <a:latin typeface="Times New Roman"/>
                <a:ea typeface="Times New Roman"/>
                <a:cs typeface="Times New Roman"/>
                <a:sym typeface="Times New Roman"/>
              </a:endParaRPr>
            </a:p>
          </p:txBody>
        </p:sp>
        <p:sp>
          <p:nvSpPr>
            <p:cNvPr id="323" name="Google Shape;323;p32"/>
            <p:cNvSpPr txBox="1"/>
            <p:nvPr/>
          </p:nvSpPr>
          <p:spPr>
            <a:xfrm>
              <a:off x="3423875" y="3076275"/>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10-</a:t>
              </a:r>
              <a:endParaRPr b="0" i="0" sz="1000" u="none" cap="none" strike="noStrike">
                <a:solidFill>
                  <a:srgbClr val="000000"/>
                </a:solidFill>
                <a:latin typeface="Times New Roman"/>
                <a:ea typeface="Times New Roman"/>
                <a:cs typeface="Times New Roman"/>
                <a:sym typeface="Times New Roman"/>
              </a:endParaRPr>
            </a:p>
          </p:txBody>
        </p:sp>
        <p:sp>
          <p:nvSpPr>
            <p:cNvPr id="324" name="Google Shape;324;p32"/>
            <p:cNvSpPr txBox="1"/>
            <p:nvPr/>
          </p:nvSpPr>
          <p:spPr>
            <a:xfrm>
              <a:off x="3426838" y="2909600"/>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12-</a:t>
              </a:r>
              <a:endParaRPr b="0" i="0" sz="1000" u="none" cap="none" strike="noStrike">
                <a:solidFill>
                  <a:srgbClr val="000000"/>
                </a:solidFill>
                <a:latin typeface="Times New Roman"/>
                <a:ea typeface="Times New Roman"/>
                <a:cs typeface="Times New Roman"/>
                <a:sym typeface="Times New Roman"/>
              </a:endParaRPr>
            </a:p>
          </p:txBody>
        </p:sp>
        <p:sp>
          <p:nvSpPr>
            <p:cNvPr id="325" name="Google Shape;325;p32"/>
            <p:cNvSpPr txBox="1"/>
            <p:nvPr/>
          </p:nvSpPr>
          <p:spPr>
            <a:xfrm>
              <a:off x="3426838" y="2738163"/>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14-</a:t>
              </a:r>
              <a:endParaRPr b="0" i="0" sz="1000" u="none" cap="none" strike="noStrike">
                <a:solidFill>
                  <a:srgbClr val="000000"/>
                </a:solidFill>
                <a:latin typeface="Times New Roman"/>
                <a:ea typeface="Times New Roman"/>
                <a:cs typeface="Times New Roman"/>
                <a:sym typeface="Times New Roman"/>
              </a:endParaRPr>
            </a:p>
          </p:txBody>
        </p:sp>
        <p:sp>
          <p:nvSpPr>
            <p:cNvPr id="326" name="Google Shape;326;p32"/>
            <p:cNvSpPr txBox="1"/>
            <p:nvPr/>
          </p:nvSpPr>
          <p:spPr>
            <a:xfrm>
              <a:off x="3422063" y="2561950"/>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16-</a:t>
              </a:r>
              <a:endParaRPr b="0" i="0" sz="1000" u="none" cap="none" strike="noStrike">
                <a:solidFill>
                  <a:srgbClr val="000000"/>
                </a:solidFill>
                <a:latin typeface="Times New Roman"/>
                <a:ea typeface="Times New Roman"/>
                <a:cs typeface="Times New Roman"/>
                <a:sym typeface="Times New Roman"/>
              </a:endParaRPr>
            </a:p>
          </p:txBody>
        </p:sp>
        <p:sp>
          <p:nvSpPr>
            <p:cNvPr id="327" name="Google Shape;327;p32"/>
            <p:cNvSpPr txBox="1"/>
            <p:nvPr/>
          </p:nvSpPr>
          <p:spPr>
            <a:xfrm>
              <a:off x="3420500" y="2390513"/>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18-</a:t>
              </a:r>
              <a:endParaRPr b="0" i="0" sz="1000" u="none" cap="none" strike="noStrike">
                <a:solidFill>
                  <a:srgbClr val="000000"/>
                </a:solidFill>
                <a:latin typeface="Times New Roman"/>
                <a:ea typeface="Times New Roman"/>
                <a:cs typeface="Times New Roman"/>
                <a:sym typeface="Times New Roman"/>
              </a:endParaRPr>
            </a:p>
          </p:txBody>
        </p:sp>
        <p:sp>
          <p:nvSpPr>
            <p:cNvPr id="328" name="Google Shape;328;p32"/>
            <p:cNvSpPr txBox="1"/>
            <p:nvPr/>
          </p:nvSpPr>
          <p:spPr>
            <a:xfrm>
              <a:off x="3425263" y="2219063"/>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20- </a:t>
              </a:r>
              <a:endParaRPr b="0" i="0" sz="1000" u="none" cap="none" strike="noStrike">
                <a:solidFill>
                  <a:srgbClr val="000000"/>
                </a:solidFill>
                <a:latin typeface="Times New Roman"/>
                <a:ea typeface="Times New Roman"/>
                <a:cs typeface="Times New Roman"/>
                <a:sym typeface="Times New Roman"/>
              </a:endParaRPr>
            </a:p>
          </p:txBody>
        </p:sp>
        <p:sp>
          <p:nvSpPr>
            <p:cNvPr id="329" name="Google Shape;329;p32"/>
            <p:cNvSpPr txBox="1"/>
            <p:nvPr/>
          </p:nvSpPr>
          <p:spPr>
            <a:xfrm>
              <a:off x="3420488" y="2052388"/>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22- </a:t>
              </a:r>
              <a:endParaRPr b="0" i="0" sz="1000" u="none" cap="none" strike="noStrike">
                <a:solidFill>
                  <a:srgbClr val="000000"/>
                </a:solidFill>
                <a:latin typeface="Times New Roman"/>
                <a:ea typeface="Times New Roman"/>
                <a:cs typeface="Times New Roman"/>
                <a:sym typeface="Times New Roman"/>
              </a:endParaRPr>
            </a:p>
          </p:txBody>
        </p:sp>
        <p:sp>
          <p:nvSpPr>
            <p:cNvPr id="330" name="Google Shape;330;p32"/>
            <p:cNvSpPr txBox="1"/>
            <p:nvPr/>
          </p:nvSpPr>
          <p:spPr>
            <a:xfrm>
              <a:off x="3425263" y="1880938"/>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24- </a:t>
              </a:r>
              <a:endParaRPr b="0" i="0" sz="1000" u="none" cap="none" strike="noStrike">
                <a:solidFill>
                  <a:srgbClr val="000000"/>
                </a:solidFill>
                <a:latin typeface="Times New Roman"/>
                <a:ea typeface="Times New Roman"/>
                <a:cs typeface="Times New Roman"/>
                <a:sym typeface="Times New Roman"/>
              </a:endParaRPr>
            </a:p>
          </p:txBody>
        </p:sp>
        <p:sp>
          <p:nvSpPr>
            <p:cNvPr id="331" name="Google Shape;331;p32"/>
            <p:cNvSpPr txBox="1"/>
            <p:nvPr/>
          </p:nvSpPr>
          <p:spPr>
            <a:xfrm>
              <a:off x="3422063" y="1704738"/>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26- </a:t>
              </a:r>
              <a:endParaRPr b="0" i="0" sz="1000" u="none" cap="none" strike="noStrike">
                <a:solidFill>
                  <a:srgbClr val="000000"/>
                </a:solidFill>
                <a:latin typeface="Times New Roman"/>
                <a:ea typeface="Times New Roman"/>
                <a:cs typeface="Times New Roman"/>
                <a:sym typeface="Times New Roman"/>
              </a:endParaRPr>
            </a:p>
          </p:txBody>
        </p:sp>
        <p:sp>
          <p:nvSpPr>
            <p:cNvPr id="332" name="Google Shape;332;p32"/>
            <p:cNvSpPr txBox="1"/>
            <p:nvPr/>
          </p:nvSpPr>
          <p:spPr>
            <a:xfrm>
              <a:off x="3420488" y="1538050"/>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28- </a:t>
              </a:r>
              <a:endParaRPr b="0" i="0" sz="1000" u="none" cap="none" strike="noStrike">
                <a:solidFill>
                  <a:srgbClr val="000000"/>
                </a:solidFill>
                <a:latin typeface="Times New Roman"/>
                <a:ea typeface="Times New Roman"/>
                <a:cs typeface="Times New Roman"/>
                <a:sym typeface="Times New Roman"/>
              </a:endParaRPr>
            </a:p>
          </p:txBody>
        </p:sp>
        <p:sp>
          <p:nvSpPr>
            <p:cNvPr id="333" name="Google Shape;333;p32"/>
            <p:cNvSpPr txBox="1"/>
            <p:nvPr/>
          </p:nvSpPr>
          <p:spPr>
            <a:xfrm>
              <a:off x="3420488" y="1366625"/>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30- </a:t>
              </a:r>
              <a:endParaRPr b="0" i="0" sz="1000" u="none" cap="none" strike="noStrike">
                <a:solidFill>
                  <a:srgbClr val="000000"/>
                </a:solidFill>
                <a:latin typeface="Times New Roman"/>
                <a:ea typeface="Times New Roman"/>
                <a:cs typeface="Times New Roman"/>
                <a:sym typeface="Times New Roman"/>
              </a:endParaRPr>
            </a:p>
          </p:txBody>
        </p:sp>
        <p:sp>
          <p:nvSpPr>
            <p:cNvPr id="334" name="Google Shape;334;p32"/>
            <p:cNvSpPr txBox="1"/>
            <p:nvPr/>
          </p:nvSpPr>
          <p:spPr>
            <a:xfrm>
              <a:off x="3425263" y="1199913"/>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32- </a:t>
              </a:r>
              <a:endParaRPr b="0" i="0" sz="1000" u="none" cap="none" strike="noStrike">
                <a:solidFill>
                  <a:srgbClr val="000000"/>
                </a:solidFill>
                <a:latin typeface="Times New Roman"/>
                <a:ea typeface="Times New Roman"/>
                <a:cs typeface="Times New Roman"/>
                <a:sym typeface="Times New Roman"/>
              </a:endParaRPr>
            </a:p>
          </p:txBody>
        </p:sp>
        <p:sp>
          <p:nvSpPr>
            <p:cNvPr id="335" name="Google Shape;335;p32"/>
            <p:cNvSpPr txBox="1"/>
            <p:nvPr/>
          </p:nvSpPr>
          <p:spPr>
            <a:xfrm>
              <a:off x="3420488" y="1023725"/>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34- </a:t>
              </a:r>
              <a:endParaRPr b="0" i="0" sz="1000" u="none" cap="none" strike="noStrike">
                <a:solidFill>
                  <a:srgbClr val="000000"/>
                </a:solidFill>
                <a:latin typeface="Times New Roman"/>
                <a:ea typeface="Times New Roman"/>
                <a:cs typeface="Times New Roman"/>
                <a:sym typeface="Times New Roman"/>
              </a:endParaRPr>
            </a:p>
          </p:txBody>
        </p:sp>
        <p:sp>
          <p:nvSpPr>
            <p:cNvPr id="336" name="Google Shape;336;p32"/>
            <p:cNvSpPr txBox="1"/>
            <p:nvPr/>
          </p:nvSpPr>
          <p:spPr>
            <a:xfrm>
              <a:off x="3420488" y="852275"/>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36- </a:t>
              </a:r>
              <a:endParaRPr b="0" i="0" sz="1000" u="none" cap="none" strike="noStrike">
                <a:solidFill>
                  <a:srgbClr val="000000"/>
                </a:solidFill>
                <a:latin typeface="Times New Roman"/>
                <a:ea typeface="Times New Roman"/>
                <a:cs typeface="Times New Roman"/>
                <a:sym typeface="Times New Roman"/>
              </a:endParaRPr>
            </a:p>
          </p:txBody>
        </p:sp>
        <p:sp>
          <p:nvSpPr>
            <p:cNvPr id="337" name="Google Shape;337;p32"/>
            <p:cNvSpPr txBox="1"/>
            <p:nvPr/>
          </p:nvSpPr>
          <p:spPr>
            <a:xfrm>
              <a:off x="3422063" y="685588"/>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38- </a:t>
              </a:r>
              <a:endParaRPr b="0" i="0" sz="1000" u="none" cap="none" strike="noStrike">
                <a:solidFill>
                  <a:srgbClr val="000000"/>
                </a:solidFill>
                <a:latin typeface="Times New Roman"/>
                <a:ea typeface="Times New Roman"/>
                <a:cs typeface="Times New Roman"/>
                <a:sym typeface="Times New Roman"/>
              </a:endParaRPr>
            </a:p>
          </p:txBody>
        </p:sp>
        <p:sp>
          <p:nvSpPr>
            <p:cNvPr id="338" name="Google Shape;338;p32"/>
            <p:cNvSpPr txBox="1"/>
            <p:nvPr/>
          </p:nvSpPr>
          <p:spPr>
            <a:xfrm>
              <a:off x="3422038" y="518888"/>
              <a:ext cx="385800" cy="2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Times New Roman"/>
                  <a:ea typeface="Times New Roman"/>
                  <a:cs typeface="Times New Roman"/>
                  <a:sym typeface="Times New Roman"/>
                </a:rPr>
                <a:t>40- </a:t>
              </a:r>
              <a:endParaRPr b="0" i="0" sz="1000" u="none" cap="none" strike="noStrike">
                <a:solidFill>
                  <a:srgbClr val="000000"/>
                </a:solidFill>
                <a:latin typeface="Times New Roman"/>
                <a:ea typeface="Times New Roman"/>
                <a:cs typeface="Times New Roman"/>
                <a:sym typeface="Times New Roman"/>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3"/>
          <p:cNvSpPr txBox="1"/>
          <p:nvPr/>
        </p:nvSpPr>
        <p:spPr>
          <a:xfrm>
            <a:off x="498100" y="342900"/>
            <a:ext cx="6817200" cy="9278400"/>
          </a:xfrm>
          <a:prstGeom prst="rect">
            <a:avLst/>
          </a:prstGeom>
          <a:noFill/>
          <a:ln>
            <a:noFill/>
          </a:ln>
        </p:spPr>
        <p:txBody>
          <a:bodyPr anchorCtr="0" anchor="t" bIns="91425" lIns="91425" spcFirstLastPara="1" rIns="91425" wrap="square" tIns="91425">
            <a:noAutofit/>
          </a:bodyPr>
          <a:lstStyle/>
          <a:p>
            <a:pPr indent="-184150" lvl="0" marL="228600" marR="0" rtl="0" algn="l">
              <a:lnSpc>
                <a:spcPct val="100000"/>
              </a:lnSpc>
              <a:spcBef>
                <a:spcPts val="0"/>
              </a:spcBef>
              <a:spcAft>
                <a:spcPts val="0"/>
              </a:spcAft>
              <a:buClr>
                <a:srgbClr val="000000"/>
              </a:buClr>
              <a:buSzPts val="1100"/>
              <a:buFont typeface="Times New Roman"/>
              <a:buAutoNum type="arabicPeriod" startAt="8"/>
            </a:pPr>
            <a:r>
              <a:rPr b="0" i="0" lang="en" sz="1100" u="none" cap="none" strike="noStrike">
                <a:solidFill>
                  <a:srgbClr val="000000"/>
                </a:solidFill>
                <a:latin typeface="Times New Roman"/>
                <a:ea typeface="Times New Roman"/>
                <a:cs typeface="Times New Roman"/>
                <a:sym typeface="Times New Roman"/>
              </a:rPr>
              <a:t>Compare Herceptin and Perjeta to the positive control (prior to adding error bars). Describe whether either treatment seems as effective as the positive control?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rgbClr val="000000"/>
              </a:buClr>
              <a:buSzPts val="1100"/>
              <a:buFont typeface="Arial"/>
              <a:buAutoNum type="arabicPeriod" startAt="8"/>
            </a:pPr>
            <a:r>
              <a:rPr b="0" i="0" lang="en" sz="1100" u="none" cap="none" strike="noStrike">
                <a:solidFill>
                  <a:srgbClr val="000000"/>
                </a:solidFill>
                <a:latin typeface="Times New Roman"/>
                <a:ea typeface="Times New Roman"/>
                <a:cs typeface="Times New Roman"/>
                <a:sym typeface="Times New Roman"/>
              </a:rPr>
              <a:t>Compare Herceptin and Perjeta to the negative control </a:t>
            </a:r>
            <a:r>
              <a:rPr b="0" i="0" lang="en" sz="1100" u="none" cap="none" strike="noStrike">
                <a:solidFill>
                  <a:schemeClr val="dk1"/>
                </a:solidFill>
                <a:latin typeface="Times New Roman"/>
                <a:ea typeface="Times New Roman"/>
                <a:cs typeface="Times New Roman"/>
                <a:sym typeface="Times New Roman"/>
              </a:rPr>
              <a:t>(prior to adding error bars)</a:t>
            </a:r>
            <a:r>
              <a:rPr b="0" i="0" lang="en" sz="1100" u="none" cap="none" strike="noStrike">
                <a:solidFill>
                  <a:srgbClr val="000000"/>
                </a:solidFill>
                <a:latin typeface="Times New Roman"/>
                <a:ea typeface="Times New Roman"/>
                <a:cs typeface="Times New Roman"/>
                <a:sym typeface="Times New Roman"/>
              </a:rPr>
              <a:t>. </a:t>
            </a:r>
            <a:r>
              <a:rPr b="0" i="0" lang="en" sz="1100" u="none" cap="none" strike="noStrike">
                <a:solidFill>
                  <a:schemeClr val="dk1"/>
                </a:solidFill>
                <a:latin typeface="Times New Roman"/>
                <a:ea typeface="Times New Roman"/>
                <a:cs typeface="Times New Roman"/>
                <a:sym typeface="Times New Roman"/>
              </a:rPr>
              <a:t>Describe whether either treatment seems </a:t>
            </a:r>
            <a:r>
              <a:rPr b="0" i="0" lang="en" sz="1100" u="none" cap="none" strike="noStrike">
                <a:solidFill>
                  <a:srgbClr val="000000"/>
                </a:solidFill>
                <a:latin typeface="Times New Roman"/>
                <a:ea typeface="Times New Roman"/>
                <a:cs typeface="Times New Roman"/>
                <a:sym typeface="Times New Roman"/>
              </a:rPr>
              <a:t>effective in comparison to the negative control.</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rgbClr val="000000"/>
              </a:buClr>
              <a:buSzPts val="1100"/>
              <a:buFont typeface="Arial"/>
              <a:buAutoNum type="arabicPeriod" startAt="8"/>
            </a:pPr>
            <a:r>
              <a:rPr b="0" i="0" lang="en" sz="1100" u="none" cap="none" strike="noStrike">
                <a:solidFill>
                  <a:srgbClr val="000000"/>
                </a:solidFill>
                <a:latin typeface="Times New Roman"/>
                <a:ea typeface="Times New Roman"/>
                <a:cs typeface="Times New Roman"/>
                <a:sym typeface="Times New Roman"/>
              </a:rPr>
              <a:t>Go back to question 7 and calculate the standard deviation and standard error for both the positive and negative control groups. Add their error bars </a:t>
            </a:r>
            <a:r>
              <a:rPr b="0" i="0" lang="en" sz="1100" u="none" cap="none" strike="noStrike">
                <a:solidFill>
                  <a:schemeClr val="dk1"/>
                </a:solidFill>
                <a:latin typeface="Times New Roman"/>
                <a:ea typeface="Times New Roman"/>
                <a:cs typeface="Times New Roman"/>
                <a:sym typeface="Times New Roman"/>
              </a:rPr>
              <a:t>(using +/- 2 standard error) to their corresponding bars on the graph.</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chemeClr val="dk1"/>
              </a:buClr>
              <a:buSzPts val="1100"/>
              <a:buFont typeface="Arial"/>
              <a:buAutoNum type="arabicPeriod" startAt="8"/>
            </a:pPr>
            <a:r>
              <a:rPr b="0" i="0" lang="en" sz="1100" u="none" cap="none" strike="noStrike">
                <a:solidFill>
                  <a:schemeClr val="dk1"/>
                </a:solidFill>
                <a:latin typeface="Times New Roman"/>
                <a:ea typeface="Times New Roman"/>
                <a:cs typeface="Times New Roman"/>
                <a:sym typeface="Times New Roman"/>
              </a:rPr>
              <a:t>Now that you added error bars, compare Herceptin and Perjeta to the positive control again. Is either treatment statistically significantly different (in terms of effectiveness) from the positive control? If so, how?</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chemeClr val="dk1"/>
              </a:buClr>
              <a:buSzPts val="1100"/>
              <a:buFont typeface="Arial"/>
              <a:buAutoNum type="arabicPeriod" startAt="8"/>
            </a:pPr>
            <a:r>
              <a:rPr b="0" i="0" lang="en" sz="1100" u="none" cap="none" strike="noStrike">
                <a:solidFill>
                  <a:schemeClr val="dk1"/>
                </a:solidFill>
                <a:latin typeface="Times New Roman"/>
                <a:ea typeface="Times New Roman"/>
                <a:cs typeface="Times New Roman"/>
                <a:sym typeface="Times New Roman"/>
              </a:rPr>
              <a:t>Now that you added error bars, compare Herceptin and Perjeta to the negative control again. Is either treatment statistically significantly different (in terms of effectiveness) from the negative control? If so, how?</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chemeClr val="dk1"/>
              </a:buClr>
              <a:buSzPts val="1100"/>
              <a:buFont typeface="Arial"/>
              <a:buAutoNum type="arabicPeriod" startAt="8"/>
            </a:pPr>
            <a:r>
              <a:rPr b="0" i="0" lang="en" sz="1100" u="none" cap="none" strike="noStrike">
                <a:solidFill>
                  <a:schemeClr val="dk1"/>
                </a:solidFill>
                <a:latin typeface="Times New Roman"/>
                <a:ea typeface="Times New Roman"/>
                <a:cs typeface="Times New Roman"/>
                <a:sym typeface="Times New Roman"/>
              </a:rPr>
              <a:t>Is Herceptin an effective treatment for HER2-positive breast cancer? Why or why not?</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chemeClr val="dk1"/>
              </a:buClr>
              <a:buSzPts val="1100"/>
              <a:buFont typeface="Arial"/>
              <a:buAutoNum type="arabicPeriod" startAt="8"/>
            </a:pPr>
            <a:r>
              <a:rPr b="0" i="0" lang="en" sz="1100" u="none" cap="none" strike="noStrike">
                <a:solidFill>
                  <a:schemeClr val="dk1"/>
                </a:solidFill>
                <a:latin typeface="Times New Roman"/>
                <a:ea typeface="Times New Roman"/>
                <a:cs typeface="Times New Roman"/>
                <a:sym typeface="Times New Roman"/>
              </a:rPr>
              <a:t>Did the data support or refute the researcher’s hypothesis?</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228600" lvl="0" marL="273050" marR="0" rtl="0" algn="l">
              <a:lnSpc>
                <a:spcPct val="100000"/>
              </a:lnSpc>
              <a:spcBef>
                <a:spcPts val="0"/>
              </a:spcBef>
              <a:spcAft>
                <a:spcPts val="0"/>
              </a:spcAft>
              <a:buClr>
                <a:schemeClr val="dk1"/>
              </a:buClr>
              <a:buSzPts val="1100"/>
              <a:buFont typeface="Arial"/>
              <a:buAutoNum type="arabicPeriod" startAt="8"/>
            </a:pPr>
            <a:r>
              <a:rPr b="0" i="0" lang="en" sz="1100" u="none" cap="none" strike="noStrike">
                <a:solidFill>
                  <a:schemeClr val="dk1"/>
                </a:solidFill>
                <a:latin typeface="Times New Roman"/>
                <a:ea typeface="Times New Roman"/>
                <a:cs typeface="Times New Roman"/>
                <a:sym typeface="Times New Roman"/>
              </a:rPr>
              <a:t>Why is statistical analysis vital for scientific research? (i.e. think about how the addition of statistical analysis benefited/changed your interpretation of the data presented above).</a:t>
            </a:r>
            <a:endParaRPr b="0" i="0" sz="11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p:txBody>
      </p:sp>
      <p:cxnSp>
        <p:nvCxnSpPr>
          <p:cNvPr id="344" name="Google Shape;344;p33"/>
          <p:cNvCxnSpPr/>
          <p:nvPr/>
        </p:nvCxnSpPr>
        <p:spPr>
          <a:xfrm rot="10800000">
            <a:off x="457219" y="419764"/>
            <a:ext cx="16500" cy="9192000"/>
          </a:xfrm>
          <a:prstGeom prst="straightConnector1">
            <a:avLst/>
          </a:prstGeom>
          <a:noFill/>
          <a:ln cap="flat" cmpd="sng" w="9525">
            <a:solidFill>
              <a:srgbClr val="999999"/>
            </a:solidFill>
            <a:prstDash val="solid"/>
            <a:round/>
            <a:headEnd len="sm" w="sm" type="none"/>
            <a:tailEnd len="sm" w="sm" type="none"/>
          </a:ln>
        </p:spPr>
      </p:cxnSp>
      <p:sp>
        <p:nvSpPr>
          <p:cNvPr id="345" name="Google Shape;345;p33"/>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cxnSp>
        <p:nvCxnSpPr>
          <p:cNvPr id="75" name="Google Shape;75;p7"/>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76" name="Google Shape;76;p7"/>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77" name="Google Shape;77;p7"/>
          <p:cNvSpPr txBox="1"/>
          <p:nvPr/>
        </p:nvSpPr>
        <p:spPr>
          <a:xfrm>
            <a:off x="579700" y="342900"/>
            <a:ext cx="6768300" cy="8470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Concept Check</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1" lang="en" sz="1200" u="none" cap="none" strike="noStrike">
                <a:solidFill>
                  <a:srgbClr val="000000"/>
                </a:solidFill>
                <a:latin typeface="Times New Roman"/>
                <a:ea typeface="Times New Roman"/>
                <a:cs typeface="Times New Roman"/>
                <a:sym typeface="Times New Roman"/>
              </a:rPr>
              <a:t>Read the statements below. Decide whether each statement represents inductive or deductive reasoning.</a:t>
            </a:r>
            <a:endParaRPr b="0" i="1"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15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Every test has been easy, therefore the final will be easy. ___________________________________</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15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All athletes work out. John is an athlete. Therefore, John works out.__________________________</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15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All organisms are made of cells, based on years of research._________________________________</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15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All organisms are made of cells. Dogs are organisms. Dogs are made of cells.____________________</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Null and Alternative Hypotheses</a:t>
            </a:r>
            <a:endParaRPr b="1"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20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Always start with a ___________________________________</a:t>
            </a:r>
            <a:endParaRPr b="0" i="0" sz="1200" u="none" cap="none" strike="noStrike">
              <a:solidFill>
                <a:srgbClr val="000000"/>
              </a:solidFill>
              <a:latin typeface="Times New Roman"/>
              <a:ea typeface="Times New Roman"/>
              <a:cs typeface="Times New Roman"/>
              <a:sym typeface="Times New Roman"/>
            </a:endParaRPr>
          </a:p>
          <a:p>
            <a:pPr indent="0" lvl="0" marL="28575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8575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8575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8575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Example null hypothesis statements:</a:t>
            </a:r>
            <a:endParaRPr b="0" i="0" sz="1200" u="none" cap="none" strike="noStrike">
              <a:solidFill>
                <a:srgbClr val="000000"/>
              </a:solidFill>
              <a:latin typeface="Times New Roman"/>
              <a:ea typeface="Times New Roman"/>
              <a:cs typeface="Times New Roman"/>
              <a:sym typeface="Times New Roman"/>
            </a:endParaRPr>
          </a:p>
          <a:p>
            <a:pPr indent="0" lvl="0" marL="28575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8575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20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After the null, list the ____________________________________</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100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a:t>
            </a:r>
            <a:r>
              <a:rPr b="0" i="0" lang="en" sz="1200" u="none" cap="none" strike="noStrike">
                <a:solidFill>
                  <a:schemeClr val="dk1"/>
                </a:solidFill>
                <a:latin typeface="Times New Roman"/>
                <a:ea typeface="Times New Roman"/>
                <a:cs typeface="Times New Roman"/>
                <a:sym typeface="Times New Roman"/>
              </a:rPr>
              <a:t>Example alternative hypotheses:</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1100"/>
              <a:buFont typeface="Arial"/>
              <a:buNone/>
            </a:pPr>
            <a:r>
              <a:rPr b="1" i="0" lang="en" sz="1200" u="none" cap="none" strike="noStrike">
                <a:solidFill>
                  <a:schemeClr val="dk1"/>
                </a:solidFill>
                <a:latin typeface="Times New Roman"/>
                <a:ea typeface="Times New Roman"/>
                <a:cs typeface="Times New Roman"/>
                <a:sym typeface="Times New Roman"/>
              </a:rPr>
              <a:t>Concept Check</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1" lang="en" sz="1200" u="none" cap="none" strike="noStrike">
                <a:solidFill>
                  <a:schemeClr val="dk1"/>
                </a:solidFill>
                <a:latin typeface="Times New Roman"/>
                <a:ea typeface="Times New Roman"/>
                <a:cs typeface="Times New Roman"/>
                <a:sym typeface="Times New Roman"/>
              </a:rPr>
              <a:t>Read the question below. Formulate one null and one alternative hypothesis.</a:t>
            </a:r>
            <a:endParaRPr b="0" i="1" sz="1200" u="none" cap="none" strike="noStrike">
              <a:solidFill>
                <a:schemeClr val="dk1"/>
              </a:solidFill>
              <a:latin typeface="Times New Roman"/>
              <a:ea typeface="Times New Roman"/>
              <a:cs typeface="Times New Roman"/>
              <a:sym typeface="Times New Roman"/>
            </a:endParaRPr>
          </a:p>
          <a:p>
            <a:pPr indent="-190500" lvl="0" marL="228600" marR="0" rtl="0" algn="l">
              <a:lnSpc>
                <a:spcPct val="150000"/>
              </a:lnSpc>
              <a:spcBef>
                <a:spcPts val="0"/>
              </a:spcBef>
              <a:spcAft>
                <a:spcPts val="0"/>
              </a:spcAft>
              <a:buClr>
                <a:schemeClr val="dk1"/>
              </a:buClr>
              <a:buSzPts val="1200"/>
              <a:buFont typeface="Times New Roman"/>
              <a:buAutoNum type="arabicPeriod"/>
            </a:pPr>
            <a:r>
              <a:rPr b="0" i="0" lang="en" sz="1200" u="none" cap="none" strike="noStrike">
                <a:solidFill>
                  <a:schemeClr val="dk1"/>
                </a:solidFill>
                <a:latin typeface="Times New Roman"/>
                <a:ea typeface="Times New Roman"/>
                <a:cs typeface="Times New Roman"/>
                <a:sym typeface="Times New Roman"/>
              </a:rPr>
              <a:t>Does the use of nitrogen-based fertilizer in soil affect the growth of sunflowers?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H</a:t>
            </a:r>
            <a:r>
              <a:rPr b="0" baseline="-25000" i="0" lang="en" sz="1200" u="none" cap="none" strike="noStrike">
                <a:solidFill>
                  <a:schemeClr val="dk1"/>
                </a:solidFill>
                <a:latin typeface="Times New Roman"/>
                <a:ea typeface="Times New Roman"/>
                <a:cs typeface="Times New Roman"/>
                <a:sym typeface="Times New Roman"/>
              </a:rPr>
              <a:t>0</a:t>
            </a:r>
            <a:r>
              <a:rPr b="0" i="0" lang="en" sz="1200" u="none" cap="none" strike="noStrike">
                <a:solidFill>
                  <a:schemeClr val="dk1"/>
                </a:solidFill>
                <a:latin typeface="Times New Roman"/>
                <a:ea typeface="Times New Roman"/>
                <a:cs typeface="Times New Roman"/>
                <a:sym typeface="Times New Roman"/>
              </a:rPr>
              <a:t>:</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H</a:t>
            </a:r>
            <a:r>
              <a:rPr b="0" baseline="-25000" i="0" lang="en" sz="1200" u="none" cap="none" strike="noStrike">
                <a:solidFill>
                  <a:schemeClr val="dk1"/>
                </a:solidFill>
                <a:latin typeface="Times New Roman"/>
                <a:ea typeface="Times New Roman"/>
                <a:cs typeface="Times New Roman"/>
                <a:sym typeface="Times New Roman"/>
              </a:rPr>
              <a:t>1</a:t>
            </a:r>
            <a:r>
              <a:rPr b="0" i="0" lang="en" sz="1200" u="none" cap="none" strike="noStrike">
                <a:solidFill>
                  <a:schemeClr val="dk1"/>
                </a:solidFill>
                <a:latin typeface="Times New Roman"/>
                <a:ea typeface="Times New Roman"/>
                <a:cs typeface="Times New Roman"/>
                <a:sym typeface="Times New Roman"/>
              </a:rPr>
              <a:t>:</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cxnSp>
        <p:nvCxnSpPr>
          <p:cNvPr id="78" name="Google Shape;78;p7"/>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79" name="Google Shape;79;p7"/>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cxnSp>
        <p:nvCxnSpPr>
          <p:cNvPr id="84" name="Google Shape;84;p8"/>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85" name="Google Shape;85;p8"/>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86" name="Google Shape;86;p8"/>
          <p:cNvSpPr txBox="1"/>
          <p:nvPr/>
        </p:nvSpPr>
        <p:spPr>
          <a:xfrm>
            <a:off x="579700" y="342900"/>
            <a:ext cx="6768300" cy="8470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Practice</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chemeClr val="dk1"/>
              </a:buClr>
              <a:buSzPts val="1100"/>
              <a:buFont typeface="Arial"/>
              <a:buNone/>
            </a:pPr>
            <a:r>
              <a:rPr b="0" i="1" lang="en" sz="1200" u="none" cap="none" strike="noStrike">
                <a:solidFill>
                  <a:schemeClr val="dk1"/>
                </a:solidFill>
                <a:latin typeface="Times New Roman"/>
                <a:ea typeface="Times New Roman"/>
                <a:cs typeface="Times New Roman"/>
                <a:sym typeface="Times New Roman"/>
              </a:rPr>
              <a:t>Read and answer the questions below using the space provided.</a:t>
            </a:r>
            <a:endParaRPr b="0" i="1" sz="1200" u="none" cap="none" strike="noStrike">
              <a:solidFill>
                <a:schemeClr val="dk1"/>
              </a:solidFill>
              <a:latin typeface="Times New Roman"/>
              <a:ea typeface="Times New Roman"/>
              <a:cs typeface="Times New Roman"/>
              <a:sym typeface="Times New Roman"/>
            </a:endParaRPr>
          </a:p>
          <a:p>
            <a:pPr indent="-190500" lvl="0" marL="228600" marR="0" rtl="0" algn="l">
              <a:lnSpc>
                <a:spcPct val="10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Are teenagers better at geometry than adults? </a:t>
            </a:r>
            <a:r>
              <a:rPr b="0" i="0" lang="en" sz="1200" u="none" cap="none" strike="noStrike">
                <a:solidFill>
                  <a:schemeClr val="dk1"/>
                </a:solidFill>
                <a:latin typeface="Times New Roman"/>
                <a:ea typeface="Times New Roman"/>
                <a:cs typeface="Times New Roman"/>
                <a:sym typeface="Times New Roman"/>
              </a:rPr>
              <a:t>Formulate one null (H</a:t>
            </a:r>
            <a:r>
              <a:rPr b="0" baseline="-25000" i="0" lang="en" sz="1200" u="none" cap="none" strike="noStrike">
                <a:solidFill>
                  <a:schemeClr val="dk1"/>
                </a:solidFill>
                <a:latin typeface="Times New Roman"/>
                <a:ea typeface="Times New Roman"/>
                <a:cs typeface="Times New Roman"/>
                <a:sym typeface="Times New Roman"/>
              </a:rPr>
              <a:t>0 </a:t>
            </a:r>
            <a:r>
              <a:rPr b="0" i="0" lang="en" sz="1200" u="none" cap="none" strike="noStrike">
                <a:solidFill>
                  <a:schemeClr val="dk1"/>
                </a:solidFill>
                <a:latin typeface="Times New Roman"/>
                <a:ea typeface="Times New Roman"/>
                <a:cs typeface="Times New Roman"/>
                <a:sym typeface="Times New Roman"/>
              </a:rPr>
              <a:t>) and one alternative  (H</a:t>
            </a:r>
            <a:r>
              <a:rPr b="0" baseline="-25000" i="0" lang="en" sz="1200" u="none" cap="none" strike="noStrike">
                <a:solidFill>
                  <a:schemeClr val="dk1"/>
                </a:solidFill>
                <a:latin typeface="Times New Roman"/>
                <a:ea typeface="Times New Roman"/>
                <a:cs typeface="Times New Roman"/>
                <a:sym typeface="Times New Roman"/>
              </a:rPr>
              <a:t>1 </a:t>
            </a:r>
            <a:r>
              <a:rPr b="0" i="0" lang="en" sz="1200" u="none" cap="none" strike="noStrike">
                <a:solidFill>
                  <a:schemeClr val="dk1"/>
                </a:solidFill>
                <a:latin typeface="Times New Roman"/>
                <a:ea typeface="Times New Roman"/>
                <a:cs typeface="Times New Roman"/>
                <a:sym typeface="Times New Roman"/>
              </a:rPr>
              <a:t>) hypothesis.</a:t>
            </a:r>
            <a:endParaRPr b="0" i="0" sz="12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100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100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190500" lvl="0" marL="228600" marR="0" rtl="0" algn="l">
              <a:lnSpc>
                <a:spcPct val="100000"/>
              </a:lnSpc>
              <a:spcBef>
                <a:spcPts val="100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Does ivy grow better in areas with more sun versus in shady areas? </a:t>
            </a:r>
            <a:r>
              <a:rPr b="0" i="0" lang="en" sz="1200" u="none" cap="none" strike="noStrike">
                <a:solidFill>
                  <a:schemeClr val="dk1"/>
                </a:solidFill>
                <a:latin typeface="Times New Roman"/>
                <a:ea typeface="Times New Roman"/>
                <a:cs typeface="Times New Roman"/>
                <a:sym typeface="Times New Roman"/>
              </a:rPr>
              <a:t>Formulate one null (H</a:t>
            </a:r>
            <a:r>
              <a:rPr b="0" baseline="-25000" i="0" lang="en" sz="1200" u="none" cap="none" strike="noStrike">
                <a:solidFill>
                  <a:schemeClr val="dk1"/>
                </a:solidFill>
                <a:latin typeface="Times New Roman"/>
                <a:ea typeface="Times New Roman"/>
                <a:cs typeface="Times New Roman"/>
                <a:sym typeface="Times New Roman"/>
              </a:rPr>
              <a:t>0 </a:t>
            </a:r>
            <a:r>
              <a:rPr b="0" i="0" lang="en" sz="1200" u="none" cap="none" strike="noStrike">
                <a:solidFill>
                  <a:schemeClr val="dk1"/>
                </a:solidFill>
                <a:latin typeface="Times New Roman"/>
                <a:ea typeface="Times New Roman"/>
                <a:cs typeface="Times New Roman"/>
                <a:sym typeface="Times New Roman"/>
              </a:rPr>
              <a:t>) and one alternative  (H</a:t>
            </a:r>
            <a:r>
              <a:rPr b="0" baseline="-25000" i="0" lang="en" sz="1200" u="none" cap="none" strike="noStrike">
                <a:solidFill>
                  <a:schemeClr val="dk1"/>
                </a:solidFill>
                <a:latin typeface="Times New Roman"/>
                <a:ea typeface="Times New Roman"/>
                <a:cs typeface="Times New Roman"/>
                <a:sym typeface="Times New Roman"/>
              </a:rPr>
              <a:t>1 </a:t>
            </a:r>
            <a:r>
              <a:rPr b="0" i="0" lang="en" sz="1200" u="none" cap="none" strike="noStrike">
                <a:solidFill>
                  <a:schemeClr val="dk1"/>
                </a:solidFill>
                <a:latin typeface="Times New Roman"/>
                <a:ea typeface="Times New Roman"/>
                <a:cs typeface="Times New Roman"/>
                <a:sym typeface="Times New Roman"/>
              </a:rPr>
              <a:t>) hypothesis.</a:t>
            </a:r>
            <a:endParaRPr b="0" i="0" sz="12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100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228600" marR="0" rtl="0" algn="l">
              <a:lnSpc>
                <a:spcPct val="100000"/>
              </a:lnSpc>
              <a:spcBef>
                <a:spcPts val="100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190500" lvl="0" marL="228600" marR="0" rtl="0" algn="l">
              <a:lnSpc>
                <a:spcPct val="100000"/>
              </a:lnSpc>
              <a:spcBef>
                <a:spcPts val="100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A group of students are interested in examining the potential effects of caffeine (from soda) on heart rate. One group of students hypothesizes that soda consumption will not have an effect on heart rate, while another group proposed an alternative hypothesis that soda consumption will increase heart rate. What data would be expected if the alternative hypothesis was supported?</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100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100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100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100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100000"/>
              </a:lnSpc>
              <a:spcBef>
                <a:spcPts val="100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A researcher suggests that small doses of hyaluronic acid (HA) will promote the uptake of water in human skin, thus reducing symptoms of dryness and dehydration.  He suggests that HA binds to water and prevents it from evaporating off of the skin. The researcher creates a skin cream formulated with HA and compares the skin of 100 people before and after use of the cream. </a:t>
            </a:r>
            <a:r>
              <a:rPr b="0" i="0" lang="en" sz="1200" u="none" cap="none" strike="noStrike">
                <a:solidFill>
                  <a:schemeClr val="dk1"/>
                </a:solidFill>
                <a:latin typeface="Times New Roman"/>
                <a:ea typeface="Times New Roman"/>
                <a:cs typeface="Times New Roman"/>
                <a:sym typeface="Times New Roman"/>
              </a:rPr>
              <a:t>Formulate one null (H</a:t>
            </a:r>
            <a:r>
              <a:rPr b="0" baseline="-25000" i="0" lang="en" sz="1200" u="none" cap="none" strike="noStrike">
                <a:solidFill>
                  <a:schemeClr val="dk1"/>
                </a:solidFill>
                <a:latin typeface="Times New Roman"/>
                <a:ea typeface="Times New Roman"/>
                <a:cs typeface="Times New Roman"/>
                <a:sym typeface="Times New Roman"/>
              </a:rPr>
              <a:t>0 </a:t>
            </a:r>
            <a:r>
              <a:rPr b="0" i="0" lang="en" sz="1200" u="none" cap="none" strike="noStrike">
                <a:solidFill>
                  <a:schemeClr val="dk1"/>
                </a:solidFill>
                <a:latin typeface="Times New Roman"/>
                <a:ea typeface="Times New Roman"/>
                <a:cs typeface="Times New Roman"/>
                <a:sym typeface="Times New Roman"/>
              </a:rPr>
              <a:t>) and one alternative  (H</a:t>
            </a:r>
            <a:r>
              <a:rPr b="0" baseline="-25000" i="0" lang="en" sz="1200" u="none" cap="none" strike="noStrike">
                <a:solidFill>
                  <a:schemeClr val="dk1"/>
                </a:solidFill>
                <a:latin typeface="Times New Roman"/>
                <a:ea typeface="Times New Roman"/>
                <a:cs typeface="Times New Roman"/>
                <a:sym typeface="Times New Roman"/>
              </a:rPr>
              <a:t>1 </a:t>
            </a:r>
            <a:r>
              <a:rPr b="0" i="0" lang="en" sz="1200" u="none" cap="none" strike="noStrike">
                <a:solidFill>
                  <a:schemeClr val="dk1"/>
                </a:solidFill>
                <a:latin typeface="Times New Roman"/>
                <a:ea typeface="Times New Roman"/>
                <a:cs typeface="Times New Roman"/>
                <a:sym typeface="Times New Roman"/>
              </a:rPr>
              <a:t>) hypothesis. Describe the data you would expect to see that would support the null hypothesis.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cxnSp>
        <p:nvCxnSpPr>
          <p:cNvPr id="87" name="Google Shape;87;p8"/>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88" name="Google Shape;88;p8"/>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cxnSp>
        <p:nvCxnSpPr>
          <p:cNvPr id="93" name="Google Shape;93;p9"/>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94" name="Google Shape;94;p9"/>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95" name="Google Shape;95;p9"/>
          <p:cNvSpPr txBox="1"/>
          <p:nvPr/>
        </p:nvSpPr>
        <p:spPr>
          <a:xfrm>
            <a:off x="579700" y="495300"/>
            <a:ext cx="6768300" cy="8318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Scientific Method</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Most scientific inquiries do not follow a perfectly structured form</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Scientists can be working with the wrong hypothesis and have to ____________________________</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1200"/>
              <a:buFont typeface="Arial"/>
              <a:buNone/>
            </a:pPr>
            <a:r>
              <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100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Hypothesis vs Theory vs Law</a:t>
            </a:r>
            <a:endParaRPr b="1" i="0" sz="1200" u="none" cap="none" strike="noStrike">
              <a:solidFill>
                <a:schemeClr val="dk1"/>
              </a:solidFill>
              <a:latin typeface="Times New Roman"/>
              <a:ea typeface="Times New Roman"/>
              <a:cs typeface="Times New Roman"/>
              <a:sym typeface="Times New Roman"/>
            </a:endParaRPr>
          </a:p>
          <a:p>
            <a:pPr indent="457200" lvl="0" marL="0" marR="0" rtl="0" algn="l">
              <a:lnSpc>
                <a:spcPct val="15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Hypothesis  		            Theory		               Scientific Law</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How does each picture above represent its corresponding term?</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cxnSp>
        <p:nvCxnSpPr>
          <p:cNvPr id="96" name="Google Shape;96;p9"/>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97" name="Google Shape;97;p9"/>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cxnSp>
        <p:nvCxnSpPr>
          <p:cNvPr id="98" name="Google Shape;98;p9"/>
          <p:cNvCxnSpPr/>
          <p:nvPr/>
        </p:nvCxnSpPr>
        <p:spPr>
          <a:xfrm>
            <a:off x="2845225" y="2510550"/>
            <a:ext cx="0" cy="4287900"/>
          </a:xfrm>
          <a:prstGeom prst="straightConnector1">
            <a:avLst/>
          </a:prstGeom>
          <a:noFill/>
          <a:ln cap="flat" cmpd="sng" w="9525">
            <a:solidFill>
              <a:schemeClr val="dk2"/>
            </a:solidFill>
            <a:prstDash val="solid"/>
            <a:round/>
            <a:headEnd len="sm" w="sm" type="none"/>
            <a:tailEnd len="sm" w="sm" type="none"/>
          </a:ln>
        </p:spPr>
      </p:cxnSp>
      <p:cxnSp>
        <p:nvCxnSpPr>
          <p:cNvPr id="99" name="Google Shape;99;p9"/>
          <p:cNvCxnSpPr/>
          <p:nvPr/>
        </p:nvCxnSpPr>
        <p:spPr>
          <a:xfrm>
            <a:off x="5181625" y="2510550"/>
            <a:ext cx="0" cy="4287900"/>
          </a:xfrm>
          <a:prstGeom prst="straightConnector1">
            <a:avLst/>
          </a:prstGeom>
          <a:noFill/>
          <a:ln cap="flat" cmpd="sng" w="9525">
            <a:solidFill>
              <a:schemeClr val="dk2"/>
            </a:solidFill>
            <a:prstDash val="solid"/>
            <a:round/>
            <a:headEnd len="sm" w="sm" type="none"/>
            <a:tailEnd len="sm" w="sm" type="none"/>
          </a:ln>
        </p:spPr>
      </p:cxnSp>
      <p:pic>
        <p:nvPicPr>
          <p:cNvPr id="100" name="Google Shape;100;p9"/>
          <p:cNvPicPr preferRelativeResize="0"/>
          <p:nvPr/>
        </p:nvPicPr>
        <p:blipFill rotWithShape="1">
          <a:blip r:embed="rId3">
            <a:alphaModFix amt="41000"/>
          </a:blip>
          <a:srcRect b="0" l="0" r="0" t="0"/>
          <a:stretch/>
        </p:blipFill>
        <p:spPr>
          <a:xfrm>
            <a:off x="3636673" y="2510539"/>
            <a:ext cx="886850" cy="507862"/>
          </a:xfrm>
          <a:prstGeom prst="rect">
            <a:avLst/>
          </a:prstGeom>
          <a:noFill/>
          <a:ln>
            <a:noFill/>
          </a:ln>
        </p:spPr>
      </p:pic>
      <p:pic>
        <p:nvPicPr>
          <p:cNvPr id="101" name="Google Shape;101;p9"/>
          <p:cNvPicPr preferRelativeResize="0"/>
          <p:nvPr/>
        </p:nvPicPr>
        <p:blipFill rotWithShape="1">
          <a:blip r:embed="rId4">
            <a:alphaModFix amt="57000"/>
          </a:blip>
          <a:srcRect b="0" l="0" r="0" t="0"/>
          <a:stretch/>
        </p:blipFill>
        <p:spPr>
          <a:xfrm>
            <a:off x="5718925" y="2453303"/>
            <a:ext cx="814499" cy="622350"/>
          </a:xfrm>
          <a:prstGeom prst="rect">
            <a:avLst/>
          </a:prstGeom>
          <a:noFill/>
          <a:ln>
            <a:noFill/>
          </a:ln>
        </p:spPr>
      </p:pic>
      <p:pic>
        <p:nvPicPr>
          <p:cNvPr id="102" name="Google Shape;102;p9"/>
          <p:cNvPicPr preferRelativeResize="0"/>
          <p:nvPr/>
        </p:nvPicPr>
        <p:blipFill rotWithShape="1">
          <a:blip r:embed="rId5">
            <a:alphaModFix amt="63000"/>
          </a:blip>
          <a:srcRect b="0" l="18512" r="14896" t="0"/>
          <a:stretch/>
        </p:blipFill>
        <p:spPr>
          <a:xfrm>
            <a:off x="1190725" y="2453300"/>
            <a:ext cx="590550" cy="6223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cxnSp>
        <p:nvCxnSpPr>
          <p:cNvPr id="107" name="Google Shape;107;p10"/>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08" name="Google Shape;108;p10"/>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09" name="Google Shape;109;p10"/>
          <p:cNvSpPr txBox="1"/>
          <p:nvPr/>
        </p:nvSpPr>
        <p:spPr>
          <a:xfrm>
            <a:off x="579700" y="495300"/>
            <a:ext cx="6768300" cy="8318400"/>
          </a:xfrm>
          <a:prstGeom prst="rect">
            <a:avLst/>
          </a:prstGeom>
          <a:noFill/>
          <a:ln>
            <a:noFill/>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Experiments</a:t>
            </a:r>
            <a:endParaRPr b="1"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20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Start with an _____________________ and a  ______________________</a:t>
            </a:r>
            <a:endParaRPr b="0" i="0" sz="1200" u="none" cap="none" strike="noStrike">
              <a:solidFill>
                <a:srgbClr val="000000"/>
              </a:solidFill>
              <a:latin typeface="Times New Roman"/>
              <a:ea typeface="Times New Roman"/>
              <a:cs typeface="Times New Roman"/>
              <a:sym typeface="Times New Roman"/>
            </a:endParaRPr>
          </a:p>
          <a:p>
            <a:pPr indent="-190500" lvl="1" marL="400050" marR="0" rtl="0" algn="l">
              <a:lnSpc>
                <a:spcPct val="20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Use ___________________________________ and _______________________ groups</a:t>
            </a:r>
            <a:endParaRPr b="0" i="0" sz="1200" u="none" cap="none" strike="noStrike">
              <a:solidFill>
                <a:srgbClr val="000000"/>
              </a:solidFill>
              <a:latin typeface="Times New Roman"/>
              <a:ea typeface="Times New Roman"/>
              <a:cs typeface="Times New Roman"/>
              <a:sym typeface="Times New Roman"/>
            </a:endParaRPr>
          </a:p>
          <a:p>
            <a:pPr indent="-190500" lvl="1" marL="400050" marR="0" rtl="0" algn="l">
              <a:lnSpc>
                <a:spcPct val="200000"/>
              </a:lnSpc>
              <a:spcBef>
                <a:spcPts val="0"/>
              </a:spcBef>
              <a:spcAft>
                <a:spcPts val="0"/>
              </a:spcAft>
              <a:buClr>
                <a:srgbClr val="000000"/>
              </a:buClr>
              <a:buSzPts val="1200"/>
              <a:buFont typeface="Times New Roman"/>
              <a:buChar char="○"/>
            </a:pPr>
            <a:r>
              <a:rPr b="0" i="0" lang="en" sz="1200" u="none" cap="none" strike="noStrike">
                <a:solidFill>
                  <a:srgbClr val="000000"/>
                </a:solidFill>
                <a:latin typeface="Times New Roman"/>
                <a:ea typeface="Times New Roman"/>
                <a:cs typeface="Times New Roman"/>
                <a:sym typeface="Times New Roman"/>
              </a:rPr>
              <a:t>Well designed experiments should include:</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Variables vs Constants</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Independent variable:</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Dependent variable:</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Constants:</a:t>
            </a:r>
            <a:endParaRPr b="0" i="0" sz="1200" u="none" cap="none" strike="noStrike">
              <a:solidFill>
                <a:srgbClr val="000000"/>
              </a:solidFill>
              <a:latin typeface="Times New Roman"/>
              <a:ea typeface="Times New Roman"/>
              <a:cs typeface="Times New Roman"/>
              <a:sym typeface="Times New Roman"/>
            </a:endParaRPr>
          </a:p>
        </p:txBody>
      </p:sp>
      <p:cxnSp>
        <p:nvCxnSpPr>
          <p:cNvPr id="110" name="Google Shape;110;p10"/>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11" name="Google Shape;111;p10"/>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cxnSp>
        <p:nvCxnSpPr>
          <p:cNvPr id="116" name="Google Shape;116;p11"/>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17" name="Google Shape;117;p11"/>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18" name="Google Shape;118;p11"/>
          <p:cNvSpPr txBox="1"/>
          <p:nvPr/>
        </p:nvSpPr>
        <p:spPr>
          <a:xfrm>
            <a:off x="579700" y="342900"/>
            <a:ext cx="6768300" cy="8268300"/>
          </a:xfrm>
          <a:prstGeom prst="rect">
            <a:avLst/>
          </a:prstGeom>
          <a:noFill/>
          <a:ln>
            <a:noFill/>
          </a:ln>
        </p:spPr>
        <p:txBody>
          <a:bodyPr anchorCtr="0" anchor="t" bIns="91425" lIns="91425" spcFirstLastPara="1" rIns="91425" wrap="square" tIns="91425">
            <a:noAutofit/>
          </a:bodyPr>
          <a:lstStyle/>
          <a:p>
            <a:pPr indent="0" lvl="0" marL="0" marR="0" rtl="0" algn="ctr">
              <a:lnSpc>
                <a:spcPct val="2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Concept Check</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1" lang="en" sz="1200" u="none" cap="none" strike="noStrike">
                <a:solidFill>
                  <a:srgbClr val="000000"/>
                </a:solidFill>
                <a:latin typeface="Times New Roman"/>
                <a:ea typeface="Times New Roman"/>
                <a:cs typeface="Times New Roman"/>
                <a:sym typeface="Times New Roman"/>
              </a:rPr>
              <a:t>Read the problem below and identify the independent and dependent variables.</a:t>
            </a:r>
            <a:endParaRPr b="0" i="1"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20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You are washing cars to earn money. For each car you wash, you earn $10.</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228600" lvl="0" marL="266700" marR="0" rtl="0" algn="l">
              <a:lnSpc>
                <a:spcPct val="100000"/>
              </a:lnSpc>
              <a:spcBef>
                <a:spcPts val="0"/>
              </a:spcBef>
              <a:spcAft>
                <a:spcPts val="0"/>
              </a:spcAft>
              <a:buClr>
                <a:srgbClr val="000000"/>
              </a:buClr>
              <a:buSzPts val="1200"/>
              <a:buFont typeface="Arial"/>
              <a:buAutoNum type="arabicPeriod"/>
            </a:pPr>
            <a:r>
              <a:rPr b="0" i="0" lang="en" sz="1200" u="none" cap="none" strike="noStrike">
                <a:solidFill>
                  <a:srgbClr val="000000"/>
                </a:solidFill>
                <a:latin typeface="Times New Roman"/>
                <a:ea typeface="Times New Roman"/>
                <a:cs typeface="Times New Roman"/>
                <a:sym typeface="Times New Roman"/>
              </a:rPr>
              <a:t>You are interested in how stress affects heart rate in humans. You place humans under different levels of physical stress and measure their heart rate.</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228600" lvl="0" marL="266700" marR="0" rtl="0" algn="l">
              <a:lnSpc>
                <a:spcPct val="100000"/>
              </a:lnSpc>
              <a:spcBef>
                <a:spcPts val="0"/>
              </a:spcBef>
              <a:spcAft>
                <a:spcPts val="0"/>
              </a:spcAft>
              <a:buClr>
                <a:srgbClr val="000000"/>
              </a:buClr>
              <a:buSzPts val="1200"/>
              <a:buFont typeface="Arial"/>
              <a:buAutoNum type="arabicPeriod"/>
            </a:pPr>
            <a:r>
              <a:rPr b="0" i="0" lang="en" sz="1200" u="none" cap="none" strike="noStrike">
                <a:solidFill>
                  <a:srgbClr val="000000"/>
                </a:solidFill>
                <a:latin typeface="Times New Roman"/>
                <a:ea typeface="Times New Roman"/>
                <a:cs typeface="Times New Roman"/>
                <a:sym typeface="Times New Roman"/>
              </a:rPr>
              <a:t>A researcher is studying warning calls in a rare species of birds native to South America. The researcher is interested in the reactions of surrounding birds when the warning call is given.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228600" lvl="0" marL="266700" marR="0" rtl="0" algn="l">
              <a:lnSpc>
                <a:spcPct val="100000"/>
              </a:lnSpc>
              <a:spcBef>
                <a:spcPts val="0"/>
              </a:spcBef>
              <a:spcAft>
                <a:spcPts val="0"/>
              </a:spcAft>
              <a:buClr>
                <a:srgbClr val="000000"/>
              </a:buClr>
              <a:buSzPts val="1200"/>
              <a:buFont typeface="Arial"/>
              <a:buAutoNum type="arabicPeriod"/>
            </a:pPr>
            <a:r>
              <a:rPr b="0" i="0" lang="en" sz="1200" u="none" cap="none" strike="noStrike">
                <a:solidFill>
                  <a:srgbClr val="000000"/>
                </a:solidFill>
                <a:latin typeface="Times New Roman"/>
                <a:ea typeface="Times New Roman"/>
                <a:cs typeface="Times New Roman"/>
                <a:sym typeface="Times New Roman"/>
              </a:rPr>
              <a:t>A scientist believes that fish can swim faster in warmer water versus in cooler water.</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1" lang="en" sz="1200" u="none" cap="none" strike="noStrike">
                <a:solidFill>
                  <a:srgbClr val="000000"/>
                </a:solidFill>
                <a:latin typeface="Times New Roman"/>
                <a:ea typeface="Times New Roman"/>
                <a:cs typeface="Times New Roman"/>
                <a:sym typeface="Times New Roman"/>
              </a:rPr>
              <a:t>Read the problem below describing an experimental set-up. Identify what was done incorrectly in the experiment. </a:t>
            </a:r>
            <a:endParaRPr b="0" i="0" sz="1200" u="none" cap="none" strike="noStrike">
              <a:solidFill>
                <a:srgbClr val="000000"/>
              </a:solidFill>
              <a:latin typeface="Times New Roman"/>
              <a:ea typeface="Times New Roman"/>
              <a:cs typeface="Times New Roman"/>
              <a:sym typeface="Times New Roman"/>
            </a:endParaRPr>
          </a:p>
          <a:p>
            <a:pPr indent="-190500" lvl="0" marL="228600" marR="0" rtl="0" algn="l">
              <a:lnSpc>
                <a:spcPct val="100000"/>
              </a:lnSpc>
              <a:spcBef>
                <a:spcPts val="0"/>
              </a:spcBef>
              <a:spcAft>
                <a:spcPts val="0"/>
              </a:spcAft>
              <a:buClr>
                <a:srgbClr val="000000"/>
              </a:buClr>
              <a:buSzPts val="1200"/>
              <a:buFont typeface="Times New Roman"/>
              <a:buAutoNum type="arabicPeriod"/>
            </a:pPr>
            <a:r>
              <a:rPr b="0" i="0" lang="en" sz="1200" u="none" cap="none" strike="noStrike">
                <a:solidFill>
                  <a:srgbClr val="000000"/>
                </a:solidFill>
                <a:latin typeface="Times New Roman"/>
                <a:ea typeface="Times New Roman"/>
                <a:cs typeface="Times New Roman"/>
                <a:sym typeface="Times New Roman"/>
              </a:rPr>
              <a:t>You want to design an experiment to see if birds will choose feeders based on color. You choose 3 colors for the bird feeders.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Next, you put the bird feeders outside in trees like so:</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Then you record the total number of birds that visit each feeder from 8am to 11am for three days straight. You average the number of birds at each feeder over the three days to determine if there was a color preference of the birds.</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cxnSp>
        <p:nvCxnSpPr>
          <p:cNvPr id="119" name="Google Shape;119;p11"/>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20" name="Google Shape;120;p11"/>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pic>
        <p:nvPicPr>
          <p:cNvPr id="121" name="Google Shape;121;p11"/>
          <p:cNvPicPr preferRelativeResize="0"/>
          <p:nvPr/>
        </p:nvPicPr>
        <p:blipFill rotWithShape="1">
          <a:blip r:embed="rId3">
            <a:alphaModFix amt="75000"/>
          </a:blip>
          <a:srcRect b="0" l="0" r="0" t="0"/>
          <a:stretch/>
        </p:blipFill>
        <p:spPr>
          <a:xfrm>
            <a:off x="3179727" y="6001938"/>
            <a:ext cx="1412950" cy="549225"/>
          </a:xfrm>
          <a:prstGeom prst="rect">
            <a:avLst/>
          </a:prstGeom>
          <a:noFill/>
          <a:ln>
            <a:noFill/>
          </a:ln>
        </p:spPr>
      </p:pic>
      <p:pic>
        <p:nvPicPr>
          <p:cNvPr id="122" name="Google Shape;122;p11"/>
          <p:cNvPicPr preferRelativeResize="0"/>
          <p:nvPr/>
        </p:nvPicPr>
        <p:blipFill rotWithShape="1">
          <a:blip r:embed="rId4">
            <a:alphaModFix amt="64000"/>
          </a:blip>
          <a:srcRect b="0" l="0" r="0" t="0"/>
          <a:stretch/>
        </p:blipFill>
        <p:spPr>
          <a:xfrm>
            <a:off x="3232553" y="6872050"/>
            <a:ext cx="1462574" cy="549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cxnSp>
        <p:nvCxnSpPr>
          <p:cNvPr id="127" name="Google Shape;127;p12"/>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28" name="Google Shape;128;p12"/>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29" name="Google Shape;129;p12"/>
          <p:cNvSpPr txBox="1"/>
          <p:nvPr/>
        </p:nvSpPr>
        <p:spPr>
          <a:xfrm>
            <a:off x="579700" y="495300"/>
            <a:ext cx="6768300" cy="8296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Experimental Controls</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Control Groups</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Controls are </a:t>
            </a:r>
            <a:r>
              <a:rPr b="0" i="0" lang="en" sz="1200" u="sng" cap="none" strike="noStrike">
                <a:solidFill>
                  <a:srgbClr val="000000"/>
                </a:solidFill>
                <a:latin typeface="Times New Roman"/>
                <a:ea typeface="Times New Roman"/>
                <a:cs typeface="Times New Roman"/>
                <a:sym typeface="Times New Roman"/>
              </a:rPr>
              <a:t>essential</a:t>
            </a:r>
            <a:r>
              <a:rPr b="0" i="0" lang="en" sz="1200" u="none" cap="none" strike="noStrike">
                <a:solidFill>
                  <a:srgbClr val="000000"/>
                </a:solidFill>
                <a:latin typeface="Times New Roman"/>
                <a:ea typeface="Times New Roman"/>
                <a:cs typeface="Times New Roman"/>
                <a:sym typeface="Times New Roman"/>
              </a:rPr>
              <a:t> elements of an experiment:</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They help eliminate experimental ________________ and ___________________ of researchers</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	Results of the control experiments _____________________ statistical analysis of the experiment</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	</a:t>
            </a:r>
            <a:r>
              <a:rPr b="0" i="0" lang="en" sz="1200" u="none" cap="none" strike="noStrike">
                <a:solidFill>
                  <a:srgbClr val="000000"/>
                </a:solidFill>
                <a:latin typeface="Times New Roman"/>
                <a:ea typeface="Times New Roman"/>
                <a:cs typeface="Times New Roman"/>
                <a:sym typeface="Times New Roman"/>
              </a:rPr>
              <a:t>Note:</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1" i="0" lang="en" sz="1200" u="none" cap="none" strike="noStrike">
                <a:solidFill>
                  <a:srgbClr val="000000"/>
                </a:solidFill>
                <a:latin typeface="Times New Roman"/>
                <a:ea typeface="Times New Roman"/>
                <a:cs typeface="Times New Roman"/>
                <a:sym typeface="Times New Roman"/>
              </a:rPr>
              <a:t>Types of Control Groups</a:t>
            </a:r>
            <a:endParaRPr b="1"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None/>
            </a:pPr>
            <a:r>
              <a:rPr b="0" i="0" lang="en" sz="1200" u="none" cap="none" strike="noStrike">
                <a:solidFill>
                  <a:srgbClr val="000000"/>
                </a:solidFill>
                <a:latin typeface="Times New Roman"/>
                <a:ea typeface="Times New Roman"/>
                <a:cs typeface="Times New Roman"/>
                <a:sym typeface="Times New Roman"/>
              </a:rPr>
              <a:t>There are two types of controls: _____________________ and </a:t>
            </a:r>
            <a:r>
              <a:rPr b="0" i="0" lang="en" sz="1200" u="none" cap="none" strike="noStrike">
                <a:solidFill>
                  <a:schemeClr val="dk1"/>
                </a:solidFill>
                <a:latin typeface="Times New Roman"/>
                <a:ea typeface="Times New Roman"/>
                <a:cs typeface="Times New Roman"/>
                <a:sym typeface="Times New Roman"/>
              </a:rPr>
              <a:t>____________________          	________________________	________________________</a:t>
            </a:r>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			</a:t>
            </a:r>
            <a:endParaRPr b="0" i="0" sz="1200" u="none" cap="none" strike="noStrike">
              <a:solidFill>
                <a:srgbClr val="000000"/>
              </a:solidFill>
              <a:latin typeface="Times New Roman"/>
              <a:ea typeface="Times New Roman"/>
              <a:cs typeface="Times New Roman"/>
              <a:sym typeface="Times New Roman"/>
            </a:endParaRPr>
          </a:p>
          <a:p>
            <a:pPr indent="0" lvl="0" marL="22860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p:txBody>
      </p:sp>
      <p:cxnSp>
        <p:nvCxnSpPr>
          <p:cNvPr id="130" name="Google Shape;130;p12"/>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31" name="Google Shape;131;p12"/>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132" name="Google Shape;132;p12"/>
          <p:cNvSpPr/>
          <p:nvPr/>
        </p:nvSpPr>
        <p:spPr>
          <a:xfrm>
            <a:off x="738850" y="981700"/>
            <a:ext cx="1998900" cy="881100"/>
          </a:xfrm>
          <a:prstGeom prst="ellipse">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 name="Google Shape;133;p12"/>
          <p:cNvSpPr/>
          <p:nvPr/>
        </p:nvSpPr>
        <p:spPr>
          <a:xfrm>
            <a:off x="3026863" y="1162600"/>
            <a:ext cx="1522800" cy="619200"/>
          </a:xfrm>
          <a:prstGeom prst="leftRightArrow">
            <a:avLst>
              <a:gd fmla="val 50000" name="adj1"/>
              <a:gd fmla="val 50000" name="adj2"/>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12"/>
          <p:cNvSpPr/>
          <p:nvPr/>
        </p:nvSpPr>
        <p:spPr>
          <a:xfrm>
            <a:off x="4838775" y="1081600"/>
            <a:ext cx="2374500" cy="7812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35" name="Google Shape;135;p12"/>
          <p:cNvCxnSpPr/>
          <p:nvPr/>
        </p:nvCxnSpPr>
        <p:spPr>
          <a:xfrm>
            <a:off x="3886200" y="6149080"/>
            <a:ext cx="0" cy="2740924"/>
          </a:xfrm>
          <a:prstGeom prst="straightConnector1">
            <a:avLst/>
          </a:prstGeom>
          <a:noFill/>
          <a:ln cap="flat" cmpd="sng" w="9525">
            <a:solidFill>
              <a:schemeClr val="dk2"/>
            </a:solidFill>
            <a:prstDash val="solid"/>
            <a:round/>
            <a:headEnd len="sm" w="sm" type="none"/>
            <a:tailEnd len="sm" w="sm"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cxnSp>
        <p:nvCxnSpPr>
          <p:cNvPr id="140" name="Google Shape;140;p13"/>
          <p:cNvCxnSpPr/>
          <p:nvPr/>
        </p:nvCxnSpPr>
        <p:spPr>
          <a:xfrm rot="10800000">
            <a:off x="468825" y="8911025"/>
            <a:ext cx="6849900" cy="20700"/>
          </a:xfrm>
          <a:prstGeom prst="straightConnector1">
            <a:avLst/>
          </a:prstGeom>
          <a:noFill/>
          <a:ln cap="flat" cmpd="sng" w="9525">
            <a:solidFill>
              <a:schemeClr val="dk2"/>
            </a:solidFill>
            <a:prstDash val="dashDot"/>
            <a:round/>
            <a:headEnd len="sm" w="sm" type="none"/>
            <a:tailEnd len="sm" w="sm" type="none"/>
          </a:ln>
        </p:spPr>
      </p:cxnSp>
      <p:sp>
        <p:nvSpPr>
          <p:cNvPr id="141" name="Google Shape;141;p13"/>
          <p:cNvSpPr txBox="1"/>
          <p:nvPr/>
        </p:nvSpPr>
        <p:spPr>
          <a:xfrm>
            <a:off x="407396" y="8890004"/>
            <a:ext cx="1307700" cy="781200"/>
          </a:xfrm>
          <a:prstGeom prst="rect">
            <a:avLst/>
          </a:prstGeom>
          <a:noFill/>
          <a:ln>
            <a:noFill/>
          </a:ln>
        </p:spPr>
        <p:txBody>
          <a:bodyPr anchorCtr="0" anchor="t" bIns="91425" lIns="91425" spcFirstLastPara="1" rIns="91425" wrap="square" tIns="91425">
            <a:noAutofit/>
          </a:bodyPr>
          <a:lstStyle/>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Questions?</a:t>
            </a:r>
            <a:endParaRPr b="0" i="0" sz="1050" u="none" cap="none" strike="noStrike">
              <a:solidFill>
                <a:srgbClr val="666666"/>
              </a:solidFill>
              <a:latin typeface="Times New Roman"/>
              <a:ea typeface="Times New Roman"/>
              <a:cs typeface="Times New Roman"/>
              <a:sym typeface="Times New Roman"/>
            </a:endParaRPr>
          </a:p>
          <a:p>
            <a:pPr indent="-123825" lvl="0" marL="285750" marR="0" rtl="0" algn="l">
              <a:lnSpc>
                <a:spcPct val="100000"/>
              </a:lnSpc>
              <a:spcBef>
                <a:spcPts val="0"/>
              </a:spcBef>
              <a:spcAft>
                <a:spcPts val="0"/>
              </a:spcAft>
              <a:buClr>
                <a:srgbClr val="666666"/>
              </a:buClr>
              <a:buSzPts val="1050"/>
              <a:buFont typeface="Times New Roman"/>
              <a:buChar char="➔"/>
            </a:pPr>
            <a:r>
              <a:rPr b="0" i="0" lang="en" sz="1050" u="none" cap="none" strike="noStrike">
                <a:solidFill>
                  <a:srgbClr val="666666"/>
                </a:solidFill>
                <a:latin typeface="Times New Roman"/>
                <a:ea typeface="Times New Roman"/>
                <a:cs typeface="Times New Roman"/>
                <a:sym typeface="Times New Roman"/>
              </a:rPr>
              <a:t>Textbook chapters/pages to review</a:t>
            </a:r>
            <a:endParaRPr b="0" i="0" sz="1050" u="none" cap="none" strike="noStrike">
              <a:solidFill>
                <a:srgbClr val="666666"/>
              </a:solidFill>
              <a:latin typeface="Times New Roman"/>
              <a:ea typeface="Times New Roman"/>
              <a:cs typeface="Times New Roman"/>
              <a:sym typeface="Times New Roman"/>
            </a:endParaRPr>
          </a:p>
        </p:txBody>
      </p:sp>
      <p:sp>
        <p:nvSpPr>
          <p:cNvPr id="142" name="Google Shape;142;p13"/>
          <p:cNvSpPr txBox="1"/>
          <p:nvPr/>
        </p:nvSpPr>
        <p:spPr>
          <a:xfrm>
            <a:off x="579700" y="438775"/>
            <a:ext cx="6768300" cy="8353200"/>
          </a:xfrm>
          <a:prstGeom prst="rect">
            <a:avLst/>
          </a:prstGeom>
          <a:noFill/>
          <a:ln>
            <a:noFill/>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Using Positive Controls</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1" i="0" sz="1200" u="none" cap="none" strike="noStrike">
              <a:solidFill>
                <a:schemeClr val="dk1"/>
              </a:solidFill>
              <a:latin typeface="Times New Roman"/>
              <a:ea typeface="Times New Roman"/>
              <a:cs typeface="Times New Roman"/>
              <a:sym typeface="Times New Roman"/>
            </a:endParaRPr>
          </a:p>
          <a:p>
            <a:pPr indent="-304800" lvl="0" marL="457200" marR="0" rtl="0" algn="l">
              <a:lnSpc>
                <a:spcPct val="100000"/>
              </a:lnSpc>
              <a:spcBef>
                <a:spcPts val="0"/>
              </a:spcBef>
              <a:spcAft>
                <a:spcPts val="0"/>
              </a:spcAft>
              <a:buClr>
                <a:srgbClr val="FFFFFF"/>
              </a:buClr>
              <a:buSzPts val="1200"/>
              <a:buFont typeface="Times New Roman"/>
              <a:buChar char="●"/>
            </a:pPr>
            <a:r>
              <a:rPr b="0" i="0" lang="en" sz="1200" u="sng" cap="none" strike="noStrike">
                <a:solidFill>
                  <a:schemeClr val="dk1"/>
                </a:solidFill>
                <a:latin typeface="Times New Roman"/>
                <a:ea typeface="Times New Roman"/>
                <a:cs typeface="Times New Roman"/>
                <a:sym typeface="Times New Roman"/>
              </a:rPr>
              <a:t>Example</a:t>
            </a:r>
            <a:r>
              <a:rPr b="0" i="0" lang="en" sz="1200" u="none" cap="none" strike="noStrike">
                <a:solidFill>
                  <a:schemeClr val="dk1"/>
                </a:solidFill>
                <a:latin typeface="Times New Roman"/>
                <a:ea typeface="Times New Roman"/>
                <a:cs typeface="Times New Roman"/>
                <a:sym typeface="Times New Roman"/>
              </a:rPr>
              <a:t>: If there is a new drug to treat headaches, Tylenol can be used as a positive control to show that headaches can be relieved in the patients being tested.</a:t>
            </a:r>
            <a:endParaRPr b="0" i="0" sz="1200" u="none" cap="none" strike="noStrike">
              <a:solidFill>
                <a:schemeClr val="dk1"/>
              </a:solidFill>
              <a:latin typeface="Times New Roman"/>
              <a:ea typeface="Times New Roman"/>
              <a:cs typeface="Times New Roman"/>
              <a:sym typeface="Times New Roman"/>
            </a:endParaRPr>
          </a:p>
          <a:p>
            <a:pPr indent="0" lvl="0" marL="0" marR="0" rtl="0" algn="ctr">
              <a:lnSpc>
                <a:spcPct val="200000"/>
              </a:lnSpc>
              <a:spcBef>
                <a:spcPts val="100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Practice</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Example: A researcher wants to test the effect of a new antibiotic on a strain of bacteria.</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100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How would the researcher know the new antibiotic (experimental group) is actually effective?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chemeClr val="dk1"/>
              </a:buClr>
              <a:buSzPts val="1100"/>
              <a:buFont typeface="Arial"/>
              <a:buNone/>
            </a:pPr>
            <a:r>
              <a:rPr b="1" i="0" lang="en" sz="1200" u="none" cap="none" strike="noStrike">
                <a:solidFill>
                  <a:schemeClr val="dk1"/>
                </a:solidFill>
                <a:latin typeface="Times New Roman"/>
                <a:ea typeface="Times New Roman"/>
                <a:cs typeface="Times New Roman"/>
                <a:sym typeface="Times New Roman"/>
              </a:rPr>
              <a:t>Using Negative Controls</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rgbClr val="000000"/>
                </a:solidFill>
                <a:latin typeface="Times New Roman"/>
                <a:ea typeface="Times New Roman"/>
                <a:cs typeface="Times New Roman"/>
                <a:sym typeface="Times New Roman"/>
              </a:rPr>
              <a:t>A negative control can be a way of setting a ____________________</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t/>
            </a:r>
            <a:endParaRPr b="0" i="0" sz="1200" u="none" cap="none" strike="noStrike">
              <a:solidFill>
                <a:srgbClr val="000000"/>
              </a:solidFill>
              <a:latin typeface="Times New Roman"/>
              <a:ea typeface="Times New Roman"/>
              <a:cs typeface="Times New Roman"/>
              <a:sym typeface="Times New Roman"/>
            </a:endParaRPr>
          </a:p>
          <a:p>
            <a:pPr indent="-304800" lvl="0" marL="914400" marR="0" rtl="0" algn="l">
              <a:lnSpc>
                <a:spcPct val="100000"/>
              </a:lnSpc>
              <a:spcBef>
                <a:spcPts val="0"/>
              </a:spcBef>
              <a:spcAft>
                <a:spcPts val="0"/>
              </a:spcAft>
              <a:buClr>
                <a:srgbClr val="FFFFFF"/>
              </a:buClr>
              <a:buSzPts val="1200"/>
              <a:buFont typeface="Times New Roman"/>
              <a:buChar char="●"/>
            </a:pPr>
            <a:r>
              <a:rPr b="0" i="0" lang="en" sz="1200" u="sng" cap="none" strike="noStrike">
                <a:solidFill>
                  <a:srgbClr val="000000"/>
                </a:solidFill>
                <a:latin typeface="Times New Roman"/>
                <a:ea typeface="Times New Roman"/>
                <a:cs typeface="Times New Roman"/>
                <a:sym typeface="Times New Roman"/>
              </a:rPr>
              <a:t>Example</a:t>
            </a:r>
            <a:r>
              <a:rPr b="0" i="0" lang="en" sz="1200" u="none" cap="none" strike="noStrike">
                <a:solidFill>
                  <a:srgbClr val="000000"/>
                </a:solidFill>
                <a:latin typeface="Times New Roman"/>
                <a:ea typeface="Times New Roman"/>
                <a:cs typeface="Times New Roman"/>
                <a:sym typeface="Times New Roman"/>
              </a:rPr>
              <a:t>: If there is a new drug to treat headaches, a placebo can be used as a negative control.</a:t>
            </a:r>
            <a:endParaRPr b="0" i="0" sz="1200" u="none" cap="none" strike="noStrike">
              <a:solidFill>
                <a:srgbClr val="000000"/>
              </a:solidFill>
              <a:latin typeface="Times New Roman"/>
              <a:ea typeface="Times New Roman"/>
              <a:cs typeface="Times New Roman"/>
              <a:sym typeface="Times New Roman"/>
            </a:endParaRPr>
          </a:p>
          <a:p>
            <a:pPr indent="0" lvl="0" marL="0" marR="0" rtl="0" algn="ctr">
              <a:lnSpc>
                <a:spcPct val="200000"/>
              </a:lnSpc>
              <a:spcBef>
                <a:spcPts val="0"/>
              </a:spcBef>
              <a:spcAft>
                <a:spcPts val="0"/>
              </a:spcAft>
              <a:buClr>
                <a:srgbClr val="000000"/>
              </a:buClr>
              <a:buSzPts val="1200"/>
              <a:buFont typeface="Arial"/>
              <a:buNone/>
            </a:pPr>
            <a:r>
              <a:rPr b="1" i="0" lang="en" sz="1200" u="none" cap="none" strike="noStrike">
                <a:solidFill>
                  <a:schemeClr val="dk1"/>
                </a:solidFill>
                <a:latin typeface="Times New Roman"/>
                <a:ea typeface="Times New Roman"/>
                <a:cs typeface="Times New Roman"/>
                <a:sym typeface="Times New Roman"/>
              </a:rPr>
              <a:t>Practice</a:t>
            </a:r>
            <a:endParaRPr b="1"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Example: A researcher wants to test the effect of caffeine on heart rate.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100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Researcher will give the negative control group a treatment that is known to have no effect on heart rate.</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200000"/>
              </a:lnSpc>
              <a:spcBef>
                <a:spcPts val="0"/>
              </a:spcBef>
              <a:spcAft>
                <a:spcPts val="0"/>
              </a:spcAft>
              <a:buClr>
                <a:schemeClr val="dk1"/>
              </a:buClr>
              <a:buSzPts val="1100"/>
              <a:buFont typeface="Arial"/>
              <a:buNone/>
            </a:pPr>
            <a:r>
              <a:t/>
            </a:r>
            <a:endParaRPr b="0" i="0" sz="1200" u="none" cap="none" strike="noStrike">
              <a:solidFill>
                <a:schemeClr val="dk1"/>
              </a:solidFill>
              <a:latin typeface="Times New Roman"/>
              <a:ea typeface="Times New Roman"/>
              <a:cs typeface="Times New Roman"/>
              <a:sym typeface="Times New Roman"/>
            </a:endParaRPr>
          </a:p>
        </p:txBody>
      </p:sp>
      <p:cxnSp>
        <p:nvCxnSpPr>
          <p:cNvPr id="143" name="Google Shape;143;p13"/>
          <p:cNvCxnSpPr/>
          <p:nvPr/>
        </p:nvCxnSpPr>
        <p:spPr>
          <a:xfrm rot="10800000">
            <a:off x="460819" y="535864"/>
            <a:ext cx="12900" cy="9075900"/>
          </a:xfrm>
          <a:prstGeom prst="straightConnector1">
            <a:avLst/>
          </a:prstGeom>
          <a:noFill/>
          <a:ln cap="flat" cmpd="sng" w="9525">
            <a:solidFill>
              <a:srgbClr val="999999"/>
            </a:solidFill>
            <a:prstDash val="solid"/>
            <a:round/>
            <a:headEnd len="sm" w="sm" type="none"/>
            <a:tailEnd len="sm" w="sm" type="none"/>
          </a:ln>
        </p:spPr>
      </p:cxnSp>
      <p:sp>
        <p:nvSpPr>
          <p:cNvPr id="144" name="Google Shape;144;p13"/>
          <p:cNvSpPr txBox="1"/>
          <p:nvPr>
            <p:ph idx="12" type="sldNum"/>
          </p:nvPr>
        </p:nvSpPr>
        <p:spPr>
          <a:xfrm>
            <a:off x="6955912" y="9420504"/>
            <a:ext cx="466500" cy="4605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1000"/>
              <a:buNone/>
            </a:pPr>
            <a:fld id="{00000000-1234-1234-1234-123412341234}" type="slidenum">
              <a:rPr lang="en">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cxnSp>
        <p:nvCxnSpPr>
          <p:cNvPr id="145" name="Google Shape;145;p13"/>
          <p:cNvCxnSpPr/>
          <p:nvPr/>
        </p:nvCxnSpPr>
        <p:spPr>
          <a:xfrm>
            <a:off x="3060325" y="2463285"/>
            <a:ext cx="6900" cy="226200"/>
          </a:xfrm>
          <a:prstGeom prst="straightConnector1">
            <a:avLst/>
          </a:prstGeom>
          <a:noFill/>
          <a:ln cap="flat" cmpd="sng" w="9525">
            <a:solidFill>
              <a:schemeClr val="dk2"/>
            </a:solidFill>
            <a:prstDash val="solid"/>
            <a:round/>
            <a:headEnd len="sm" w="sm" type="none"/>
            <a:tailEnd len="med" w="med" type="triangle"/>
          </a:ln>
        </p:spPr>
      </p:cxnSp>
      <p:cxnSp>
        <p:nvCxnSpPr>
          <p:cNvPr id="146" name="Google Shape;146;p13"/>
          <p:cNvCxnSpPr/>
          <p:nvPr/>
        </p:nvCxnSpPr>
        <p:spPr>
          <a:xfrm>
            <a:off x="3060325" y="6984394"/>
            <a:ext cx="6900" cy="226200"/>
          </a:xfrm>
          <a:prstGeom prst="straightConnector1">
            <a:avLst/>
          </a:prstGeom>
          <a:noFill/>
          <a:ln cap="flat" cmpd="sng" w="9525">
            <a:solidFill>
              <a:schemeClr val="dk2"/>
            </a:solidFill>
            <a:prstDash val="solid"/>
            <a:round/>
            <a:headEnd len="sm" w="sm"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