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59" r:id="rId1"/>
  </p:sldMasterIdLst>
  <p:notesMasterIdLst>
    <p:notesMasterId r:id="rId39"/>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 id="292" r:id="rId38"/>
  </p:sldIdLst>
  <p:sldSz cx="9144000" cy="6858000" type="screen4x3"/>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B974943-E7F0-4A71-A911-F9EA3C00F3DC}" v="11" dt="2020-06-30T18:06:10.824"/>
  </p1510:revLst>
</p1510:revInfo>
</file>

<file path=ppt/tableStyles.xml><?xml version="1.0" encoding="utf-8"?>
<a:tblStyleLst xmlns:a="http://schemas.openxmlformats.org/drawingml/2006/main" def="{E513ABD2-5763-4C70-9D2A-9A28CE618B8B}">
  <a:tblStyle styleId="{E513ABD2-5763-4C70-9D2A-9A28CE618B8B}"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67" d="100"/>
          <a:sy n="67" d="100"/>
        </p:scale>
        <p:origin x="2790" y="7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notesMaster" Target="notesMasters/notesMaster1.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presProps" Target="presProps.xml"/><Relationship Id="rId45" Type="http://schemas.microsoft.com/office/2015/10/relationships/revisionInfo" Target="revisionInfo.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microsoft.com/office/2016/11/relationships/changesInfo" Target="changesInfos/changesInfo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0" Type="http://schemas.openxmlformats.org/officeDocument/2006/relationships/slide" Target="slides/slide19.xml"/><Relationship Id="rId41"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Daniel Downs" userId="dbccb83c08dfc046" providerId="LiveId" clId="{CCB93C83-7622-46E0-B6EF-FBC079B28131}"/>
    <pc:docChg chg="modSld">
      <pc:chgData name="Daniel Downs" userId="dbccb83c08dfc046" providerId="LiveId" clId="{CCB93C83-7622-46E0-B6EF-FBC079B28131}" dt="2020-06-17T05:15:48.858" v="0" actId="14734"/>
      <pc:docMkLst>
        <pc:docMk/>
      </pc:docMkLst>
      <pc:sldChg chg="modSp mod">
        <pc:chgData name="Daniel Downs" userId="dbccb83c08dfc046" providerId="LiveId" clId="{CCB93C83-7622-46E0-B6EF-FBC079B28131}" dt="2020-06-17T05:15:48.858" v="0" actId="14734"/>
        <pc:sldMkLst>
          <pc:docMk/>
          <pc:sldMk cId="0" sldId="265"/>
        </pc:sldMkLst>
        <pc:graphicFrameChg chg="modGraphic">
          <ac:chgData name="Daniel Downs" userId="dbccb83c08dfc046" providerId="LiveId" clId="{CCB93C83-7622-46E0-B6EF-FBC079B28131}" dt="2020-06-17T05:15:48.858" v="0" actId="14734"/>
          <ac:graphicFrameMkLst>
            <pc:docMk/>
            <pc:sldMk cId="0" sldId="265"/>
            <ac:graphicFrameMk id="114" creationId="{00000000-0000-0000-0000-000000000000}"/>
          </ac:graphicFrameMkLst>
        </pc:graphicFrameChg>
      </pc:sldChg>
    </pc:docChg>
  </pc:docChgLst>
  <pc:docChgLst>
    <pc:chgData name="Daniel Downs" userId="dbccb83c08dfc046" providerId="LiveId" clId="{1B974943-E7F0-4A71-A911-F9EA3C00F3DC}"/>
    <pc:docChg chg="custSel modSld">
      <pc:chgData name="Daniel Downs" userId="dbccb83c08dfc046" providerId="LiveId" clId="{1B974943-E7F0-4A71-A911-F9EA3C00F3DC}" dt="2020-06-30T18:06:06.386" v="12" actId="20577"/>
      <pc:docMkLst>
        <pc:docMk/>
      </pc:docMkLst>
      <pc:sldChg chg="delSp modSp mod">
        <pc:chgData name="Daniel Downs" userId="dbccb83c08dfc046" providerId="LiveId" clId="{1B974943-E7F0-4A71-A911-F9EA3C00F3DC}" dt="2020-06-25T19:53:06.957" v="2" actId="1076"/>
        <pc:sldMkLst>
          <pc:docMk/>
          <pc:sldMk cId="0" sldId="261"/>
        </pc:sldMkLst>
        <pc:picChg chg="mod">
          <ac:chgData name="Daniel Downs" userId="dbccb83c08dfc046" providerId="LiveId" clId="{1B974943-E7F0-4A71-A911-F9EA3C00F3DC}" dt="2020-06-25T19:53:06.957" v="2" actId="1076"/>
          <ac:picMkLst>
            <pc:docMk/>
            <pc:sldMk cId="0" sldId="261"/>
            <ac:picMk id="85" creationId="{00000000-0000-0000-0000-000000000000}"/>
          </ac:picMkLst>
        </pc:picChg>
        <pc:picChg chg="del">
          <ac:chgData name="Daniel Downs" userId="dbccb83c08dfc046" providerId="LiveId" clId="{1B974943-E7F0-4A71-A911-F9EA3C00F3DC}" dt="2020-06-25T19:53:02.646" v="0" actId="478"/>
          <ac:picMkLst>
            <pc:docMk/>
            <pc:sldMk cId="0" sldId="261"/>
            <ac:picMk id="86" creationId="{00000000-0000-0000-0000-000000000000}"/>
          </ac:picMkLst>
        </pc:picChg>
      </pc:sldChg>
      <pc:sldChg chg="modSp">
        <pc:chgData name="Daniel Downs" userId="dbccb83c08dfc046" providerId="LiveId" clId="{1B974943-E7F0-4A71-A911-F9EA3C00F3DC}" dt="2020-06-25T19:53:55.971" v="3" actId="20577"/>
        <pc:sldMkLst>
          <pc:docMk/>
          <pc:sldMk cId="0" sldId="263"/>
        </pc:sldMkLst>
        <pc:spChg chg="mod">
          <ac:chgData name="Daniel Downs" userId="dbccb83c08dfc046" providerId="LiveId" clId="{1B974943-E7F0-4A71-A911-F9EA3C00F3DC}" dt="2020-06-25T19:53:55.971" v="3" actId="20577"/>
          <ac:spMkLst>
            <pc:docMk/>
            <pc:sldMk cId="0" sldId="263"/>
            <ac:spMk id="101" creationId="{00000000-0000-0000-0000-000000000000}"/>
          </ac:spMkLst>
        </pc:spChg>
      </pc:sldChg>
      <pc:sldChg chg="modSp">
        <pc:chgData name="Daniel Downs" userId="dbccb83c08dfc046" providerId="LiveId" clId="{1B974943-E7F0-4A71-A911-F9EA3C00F3DC}" dt="2020-06-25T19:55:56.453" v="4" actId="20577"/>
        <pc:sldMkLst>
          <pc:docMk/>
          <pc:sldMk cId="0" sldId="264"/>
        </pc:sldMkLst>
        <pc:spChg chg="mod">
          <ac:chgData name="Daniel Downs" userId="dbccb83c08dfc046" providerId="LiveId" clId="{1B974943-E7F0-4A71-A911-F9EA3C00F3DC}" dt="2020-06-25T19:55:56.453" v="4" actId="20577"/>
          <ac:spMkLst>
            <pc:docMk/>
            <pc:sldMk cId="0" sldId="264"/>
            <ac:spMk id="107" creationId="{00000000-0000-0000-0000-000000000000}"/>
          </ac:spMkLst>
        </pc:spChg>
      </pc:sldChg>
      <pc:sldChg chg="modSp">
        <pc:chgData name="Daniel Downs" userId="dbccb83c08dfc046" providerId="LiveId" clId="{1B974943-E7F0-4A71-A911-F9EA3C00F3DC}" dt="2020-06-30T18:06:06.386" v="12" actId="20577"/>
        <pc:sldMkLst>
          <pc:docMk/>
          <pc:sldMk cId="0" sldId="287"/>
        </pc:sldMkLst>
        <pc:spChg chg="mod">
          <ac:chgData name="Daniel Downs" userId="dbccb83c08dfc046" providerId="LiveId" clId="{1B974943-E7F0-4A71-A911-F9EA3C00F3DC}" dt="2020-06-30T18:06:06.386" v="12" actId="20577"/>
          <ac:spMkLst>
            <pc:docMk/>
            <pc:sldMk cId="0" sldId="287"/>
            <ac:spMk id="322" creationId="{00000000-0000-0000-0000-000000000000}"/>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309"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extLst>
      <p:ext uri="{BB962C8B-B14F-4D97-AF65-F5344CB8AC3E}">
        <p14:creationId xmlns:p14="http://schemas.microsoft.com/office/powerpoint/2010/main" val="1034828601"/>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3" Type="http://schemas.openxmlformats.org/officeDocument/2006/relationships/hyperlink" Target="https://www.youtube.com/watch?v=09kiX3p5Vek&amp;t=405s" TargetMode="External"/><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3" Type="http://schemas.openxmlformats.org/officeDocument/2006/relationships/hyperlink" Target="https://www.youtube.com/watch?v=BwYj69LAQOI&amp;t=19s" TargetMode="External"/><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p: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 name="Google Shape;52;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8"/>
        <p:cNvGrpSpPr/>
        <p:nvPr/>
      </p:nvGrpSpPr>
      <p:grpSpPr>
        <a:xfrm>
          <a:off x="0" y="0"/>
          <a:ext cx="0" cy="0"/>
          <a:chOff x="0" y="0"/>
          <a:chExt cx="0" cy="0"/>
        </a:xfrm>
      </p:grpSpPr>
      <p:sp>
        <p:nvSpPr>
          <p:cNvPr id="109" name="Google Shape;109;g7dab63a598_0_6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0" name="Google Shape;110;g7dab63a598_0_6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6"/>
        <p:cNvGrpSpPr/>
        <p:nvPr/>
      </p:nvGrpSpPr>
      <p:grpSpPr>
        <a:xfrm>
          <a:off x="0" y="0"/>
          <a:ext cx="0" cy="0"/>
          <a:chOff x="0" y="0"/>
          <a:chExt cx="0" cy="0"/>
        </a:xfrm>
      </p:grpSpPr>
      <p:sp>
        <p:nvSpPr>
          <p:cNvPr id="117" name="Google Shape;117;g7dab63a598_0_6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8" name="Google Shape;118;g7dab63a598_0_6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3"/>
        <p:cNvGrpSpPr/>
        <p:nvPr/>
      </p:nvGrpSpPr>
      <p:grpSpPr>
        <a:xfrm>
          <a:off x="0" y="0"/>
          <a:ext cx="0" cy="0"/>
          <a:chOff x="0" y="0"/>
          <a:chExt cx="0" cy="0"/>
        </a:xfrm>
      </p:grpSpPr>
      <p:sp>
        <p:nvSpPr>
          <p:cNvPr id="124" name="Google Shape;124;g7dab63a598_0_7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5" name="Google Shape;125;g7dab63a598_0_7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The mean and median would not make sense to describe bimodal distribution, because we can see that extremes are favored in the graph. Therefore, the mode would make the most sense and be the most appropriate.</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0"/>
        <p:cNvGrpSpPr/>
        <p:nvPr/>
      </p:nvGrpSpPr>
      <p:grpSpPr>
        <a:xfrm>
          <a:off x="0" y="0"/>
          <a:ext cx="0" cy="0"/>
          <a:chOff x="0" y="0"/>
          <a:chExt cx="0" cy="0"/>
        </a:xfrm>
      </p:grpSpPr>
      <p:sp>
        <p:nvSpPr>
          <p:cNvPr id="131" name="Google Shape;131;g6f29969ea7_0_1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2" name="Google Shape;132;g6f29969ea7_0_1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6"/>
        <p:cNvGrpSpPr/>
        <p:nvPr/>
      </p:nvGrpSpPr>
      <p:grpSpPr>
        <a:xfrm>
          <a:off x="0" y="0"/>
          <a:ext cx="0" cy="0"/>
          <a:chOff x="0" y="0"/>
          <a:chExt cx="0" cy="0"/>
        </a:xfrm>
      </p:grpSpPr>
      <p:sp>
        <p:nvSpPr>
          <p:cNvPr id="137" name="Google Shape;137;g6f29969ea7_0_1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8" name="Google Shape;138;g6f29969ea7_0_1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4"/>
        <p:cNvGrpSpPr/>
        <p:nvPr/>
      </p:nvGrpSpPr>
      <p:grpSpPr>
        <a:xfrm>
          <a:off x="0" y="0"/>
          <a:ext cx="0" cy="0"/>
          <a:chOff x="0" y="0"/>
          <a:chExt cx="0" cy="0"/>
        </a:xfrm>
      </p:grpSpPr>
      <p:sp>
        <p:nvSpPr>
          <p:cNvPr id="145" name="Google Shape;145;g6f29969ea7_0_2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6" name="Google Shape;146;g6f29969ea7_0_2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1"/>
        <p:cNvGrpSpPr/>
        <p:nvPr/>
      </p:nvGrpSpPr>
      <p:grpSpPr>
        <a:xfrm>
          <a:off x="0" y="0"/>
          <a:ext cx="0" cy="0"/>
          <a:chOff x="0" y="0"/>
          <a:chExt cx="0" cy="0"/>
        </a:xfrm>
      </p:grpSpPr>
      <p:sp>
        <p:nvSpPr>
          <p:cNvPr id="152" name="Google Shape;152;g7e6d68e192_0_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3" name="Google Shape;153;g7e6d68e192_0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6"/>
        <p:cNvGrpSpPr/>
        <p:nvPr/>
      </p:nvGrpSpPr>
      <p:grpSpPr>
        <a:xfrm>
          <a:off x="0" y="0"/>
          <a:ext cx="0" cy="0"/>
          <a:chOff x="0" y="0"/>
          <a:chExt cx="0" cy="0"/>
        </a:xfrm>
      </p:grpSpPr>
      <p:sp>
        <p:nvSpPr>
          <p:cNvPr id="157" name="Google Shape;157;g7dab63a598_0_79: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8" name="Google Shape;158;g7dab63a598_0_7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2"/>
        <p:cNvGrpSpPr/>
        <p:nvPr/>
      </p:nvGrpSpPr>
      <p:grpSpPr>
        <a:xfrm>
          <a:off x="0" y="0"/>
          <a:ext cx="0" cy="0"/>
          <a:chOff x="0" y="0"/>
          <a:chExt cx="0" cy="0"/>
        </a:xfrm>
      </p:grpSpPr>
      <p:sp>
        <p:nvSpPr>
          <p:cNvPr id="163" name="Google Shape;163;g7dab63a598_0_8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4" name="Google Shape;164;g7dab63a598_0_8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8"/>
        <p:cNvGrpSpPr/>
        <p:nvPr/>
      </p:nvGrpSpPr>
      <p:grpSpPr>
        <a:xfrm>
          <a:off x="0" y="0"/>
          <a:ext cx="0" cy="0"/>
          <a:chOff x="0" y="0"/>
          <a:chExt cx="0" cy="0"/>
        </a:xfrm>
      </p:grpSpPr>
      <p:sp>
        <p:nvSpPr>
          <p:cNvPr id="169" name="Google Shape;169;g7dab63a598_0_89: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0" name="Google Shape;170;g7dab63a598_0_8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
        <p:cNvGrpSpPr/>
        <p:nvPr/>
      </p:nvGrpSpPr>
      <p:grpSpPr>
        <a:xfrm>
          <a:off x="0" y="0"/>
          <a:ext cx="0" cy="0"/>
          <a:chOff x="0" y="0"/>
          <a:chExt cx="0" cy="0"/>
        </a:xfrm>
      </p:grpSpPr>
      <p:sp>
        <p:nvSpPr>
          <p:cNvPr id="56" name="Google Shape;56;g7dab63a598_0_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7" name="Google Shape;57;g7dab63a598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6"/>
        <p:cNvGrpSpPr/>
        <p:nvPr/>
      </p:nvGrpSpPr>
      <p:grpSpPr>
        <a:xfrm>
          <a:off x="0" y="0"/>
          <a:ext cx="0" cy="0"/>
          <a:chOff x="0" y="0"/>
          <a:chExt cx="0" cy="0"/>
        </a:xfrm>
      </p:grpSpPr>
      <p:sp>
        <p:nvSpPr>
          <p:cNvPr id="177" name="Google Shape;177;g7dab63a598_0_9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8" name="Google Shape;178;g7dab63a598_0_9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2"/>
        <p:cNvGrpSpPr/>
        <p:nvPr/>
      </p:nvGrpSpPr>
      <p:grpSpPr>
        <a:xfrm>
          <a:off x="0" y="0"/>
          <a:ext cx="0" cy="0"/>
          <a:chOff x="0" y="0"/>
          <a:chExt cx="0" cy="0"/>
        </a:xfrm>
      </p:grpSpPr>
      <p:sp>
        <p:nvSpPr>
          <p:cNvPr id="183" name="Google Shape;183;g6f29969ea7_0_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4" name="Google Shape;184;g6f29969ea7_0_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7"/>
        <p:cNvGrpSpPr/>
        <p:nvPr/>
      </p:nvGrpSpPr>
      <p:grpSpPr>
        <a:xfrm>
          <a:off x="0" y="0"/>
          <a:ext cx="0" cy="0"/>
          <a:chOff x="0" y="0"/>
          <a:chExt cx="0" cy="0"/>
        </a:xfrm>
      </p:grpSpPr>
      <p:sp>
        <p:nvSpPr>
          <p:cNvPr id="188" name="Google Shape;188;g7dab63a598_0_119: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9" name="Google Shape;189;g7dab63a598_0_11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3"/>
        <p:cNvGrpSpPr/>
        <p:nvPr/>
      </p:nvGrpSpPr>
      <p:grpSpPr>
        <a:xfrm>
          <a:off x="0" y="0"/>
          <a:ext cx="0" cy="0"/>
          <a:chOff x="0" y="0"/>
          <a:chExt cx="0" cy="0"/>
        </a:xfrm>
      </p:grpSpPr>
      <p:sp>
        <p:nvSpPr>
          <p:cNvPr id="194" name="Google Shape;194;g7dab63a598_0_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5" name="Google Shape;195;g7dab63a598_0_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4"/>
        <p:cNvGrpSpPr/>
        <p:nvPr/>
      </p:nvGrpSpPr>
      <p:grpSpPr>
        <a:xfrm>
          <a:off x="0" y="0"/>
          <a:ext cx="0" cy="0"/>
          <a:chOff x="0" y="0"/>
          <a:chExt cx="0" cy="0"/>
        </a:xfrm>
      </p:grpSpPr>
      <p:sp>
        <p:nvSpPr>
          <p:cNvPr id="215" name="Google Shape;215;g7dab63a598_0_12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6" name="Google Shape;216;g7dab63a598_0_12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6"/>
        <p:cNvGrpSpPr/>
        <p:nvPr/>
      </p:nvGrpSpPr>
      <p:grpSpPr>
        <a:xfrm>
          <a:off x="0" y="0"/>
          <a:ext cx="0" cy="0"/>
          <a:chOff x="0" y="0"/>
          <a:chExt cx="0" cy="0"/>
        </a:xfrm>
      </p:grpSpPr>
      <p:sp>
        <p:nvSpPr>
          <p:cNvPr id="237" name="Google Shape;237;g7dab63a598_0_15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8" name="Google Shape;238;g7dab63a598_0_15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2"/>
        <p:cNvGrpSpPr/>
        <p:nvPr/>
      </p:nvGrpSpPr>
      <p:grpSpPr>
        <a:xfrm>
          <a:off x="0" y="0"/>
          <a:ext cx="0" cy="0"/>
          <a:chOff x="0" y="0"/>
          <a:chExt cx="0" cy="0"/>
        </a:xfrm>
      </p:grpSpPr>
      <p:sp>
        <p:nvSpPr>
          <p:cNvPr id="243" name="Google Shape;243;g7dab63a598_0_16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4" name="Google Shape;244;g7dab63a598_0_16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0"/>
        <p:cNvGrpSpPr/>
        <p:nvPr/>
      </p:nvGrpSpPr>
      <p:grpSpPr>
        <a:xfrm>
          <a:off x="0" y="0"/>
          <a:ext cx="0" cy="0"/>
          <a:chOff x="0" y="0"/>
          <a:chExt cx="0" cy="0"/>
        </a:xfrm>
      </p:grpSpPr>
      <p:sp>
        <p:nvSpPr>
          <p:cNvPr id="251" name="Google Shape;251;g7dab63a598_0_16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2" name="Google Shape;252;g7dab63a598_0_16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7"/>
        <p:cNvGrpSpPr/>
        <p:nvPr/>
      </p:nvGrpSpPr>
      <p:grpSpPr>
        <a:xfrm>
          <a:off x="0" y="0"/>
          <a:ext cx="0" cy="0"/>
          <a:chOff x="0" y="0"/>
          <a:chExt cx="0" cy="0"/>
        </a:xfrm>
      </p:grpSpPr>
      <p:sp>
        <p:nvSpPr>
          <p:cNvPr id="268" name="Google Shape;268;g7dab63a598_0_19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9" name="Google Shape;269;g7dab63a598_0_19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4"/>
        <p:cNvGrpSpPr/>
        <p:nvPr/>
      </p:nvGrpSpPr>
      <p:grpSpPr>
        <a:xfrm>
          <a:off x="0" y="0"/>
          <a:ext cx="0" cy="0"/>
          <a:chOff x="0" y="0"/>
          <a:chExt cx="0" cy="0"/>
        </a:xfrm>
      </p:grpSpPr>
      <p:sp>
        <p:nvSpPr>
          <p:cNvPr id="285" name="Google Shape;285;g7dab63a598_0_22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6" name="Google Shape;286;g7dab63a598_0_22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
        <p:cNvGrpSpPr/>
        <p:nvPr/>
      </p:nvGrpSpPr>
      <p:grpSpPr>
        <a:xfrm>
          <a:off x="0" y="0"/>
          <a:ext cx="0" cy="0"/>
          <a:chOff x="0" y="0"/>
          <a:chExt cx="0" cy="0"/>
        </a:xfrm>
      </p:grpSpPr>
      <p:sp>
        <p:nvSpPr>
          <p:cNvPr id="62" name="Google Shape;62;g7dab63a598_0_1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3" name="Google Shape;63;g7dab63a598_0_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5"/>
        <p:cNvGrpSpPr/>
        <p:nvPr/>
      </p:nvGrpSpPr>
      <p:grpSpPr>
        <a:xfrm>
          <a:off x="0" y="0"/>
          <a:ext cx="0" cy="0"/>
          <a:chOff x="0" y="0"/>
          <a:chExt cx="0" cy="0"/>
        </a:xfrm>
      </p:grpSpPr>
      <p:sp>
        <p:nvSpPr>
          <p:cNvPr id="306" name="Google Shape;306;g7dab63a598_0_25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07" name="Google Shape;307;g7dab63a598_0_25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1"/>
        <p:cNvGrpSpPr/>
        <p:nvPr/>
      </p:nvGrpSpPr>
      <p:grpSpPr>
        <a:xfrm>
          <a:off x="0" y="0"/>
          <a:ext cx="0" cy="0"/>
          <a:chOff x="0" y="0"/>
          <a:chExt cx="0" cy="0"/>
        </a:xfrm>
      </p:grpSpPr>
      <p:sp>
        <p:nvSpPr>
          <p:cNvPr id="312" name="Google Shape;312;g7e83f9ac8f_0_1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13" name="Google Shape;313;g7e83f9ac8f_0_1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Here is a video of Mr Anderson going through standard deviation: </a:t>
            </a:r>
            <a:r>
              <a:rPr lang="en" u="sng">
                <a:solidFill>
                  <a:schemeClr val="hlink"/>
                </a:solidFill>
                <a:hlinkClick r:id="rId3"/>
              </a:rPr>
              <a:t>https://www.youtube.com/watch?v=09kiX3p5Vek&amp;t=405s</a:t>
            </a:r>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7"/>
        <p:cNvGrpSpPr/>
        <p:nvPr/>
      </p:nvGrpSpPr>
      <p:grpSpPr>
        <a:xfrm>
          <a:off x="0" y="0"/>
          <a:ext cx="0" cy="0"/>
          <a:chOff x="0" y="0"/>
          <a:chExt cx="0" cy="0"/>
        </a:xfrm>
      </p:grpSpPr>
      <p:sp>
        <p:nvSpPr>
          <p:cNvPr id="318" name="Google Shape;318;g6f29969ea7_0_3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19" name="Google Shape;319;g6f29969ea7_0_3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3"/>
        <p:cNvGrpSpPr/>
        <p:nvPr/>
      </p:nvGrpSpPr>
      <p:grpSpPr>
        <a:xfrm>
          <a:off x="0" y="0"/>
          <a:ext cx="0" cy="0"/>
          <a:chOff x="0" y="0"/>
          <a:chExt cx="0" cy="0"/>
        </a:xfrm>
      </p:grpSpPr>
      <p:sp>
        <p:nvSpPr>
          <p:cNvPr id="324" name="Google Shape;324;g7e6d68e192_0_1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25" name="Google Shape;325;g7e6d68e192_0_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7"/>
        <p:cNvGrpSpPr/>
        <p:nvPr/>
      </p:nvGrpSpPr>
      <p:grpSpPr>
        <a:xfrm>
          <a:off x="0" y="0"/>
          <a:ext cx="0" cy="0"/>
          <a:chOff x="0" y="0"/>
          <a:chExt cx="0" cy="0"/>
        </a:xfrm>
      </p:grpSpPr>
      <p:sp>
        <p:nvSpPr>
          <p:cNvPr id="338" name="Google Shape;338;g7e6d68e192_0_2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39" name="Google Shape;339;g7e6d68e192_0_2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5"/>
        <p:cNvGrpSpPr/>
        <p:nvPr/>
      </p:nvGrpSpPr>
      <p:grpSpPr>
        <a:xfrm>
          <a:off x="0" y="0"/>
          <a:ext cx="0" cy="0"/>
          <a:chOff x="0" y="0"/>
          <a:chExt cx="0" cy="0"/>
        </a:xfrm>
      </p:grpSpPr>
      <p:sp>
        <p:nvSpPr>
          <p:cNvPr id="346" name="Google Shape;346;g7e6d68e192_0_3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47" name="Google Shape;347;g7e6d68e192_0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8"/>
        <p:cNvGrpSpPr/>
        <p:nvPr/>
      </p:nvGrpSpPr>
      <p:grpSpPr>
        <a:xfrm>
          <a:off x="0" y="0"/>
          <a:ext cx="0" cy="0"/>
          <a:chOff x="0" y="0"/>
          <a:chExt cx="0" cy="0"/>
        </a:xfrm>
      </p:grpSpPr>
      <p:sp>
        <p:nvSpPr>
          <p:cNvPr id="359" name="Google Shape;359;g7e83f9ac8f_0_1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60" name="Google Shape;360;g7e83f9ac8f_0_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This is a video of Mr Anderson going through standard error. My students love it! </a:t>
            </a:r>
            <a:r>
              <a:rPr lang="en" u="sng">
                <a:solidFill>
                  <a:schemeClr val="hlink"/>
                </a:solidFill>
                <a:hlinkClick r:id="rId3"/>
              </a:rPr>
              <a:t>https://www.youtube.com/watch?v=BwYj69LAQOI&amp;t=19s</a:t>
            </a:r>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4"/>
        <p:cNvGrpSpPr/>
        <p:nvPr/>
      </p:nvGrpSpPr>
      <p:grpSpPr>
        <a:xfrm>
          <a:off x="0" y="0"/>
          <a:ext cx="0" cy="0"/>
          <a:chOff x="0" y="0"/>
          <a:chExt cx="0" cy="0"/>
        </a:xfrm>
      </p:grpSpPr>
      <p:sp>
        <p:nvSpPr>
          <p:cNvPr id="365" name="Google Shape;365;g7e83f9ac8f_0_29: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66" name="Google Shape;366;g7e83f9ac8f_0_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
        <p:cNvGrpSpPr/>
        <p:nvPr/>
      </p:nvGrpSpPr>
      <p:grpSpPr>
        <a:xfrm>
          <a:off x="0" y="0"/>
          <a:ext cx="0" cy="0"/>
          <a:chOff x="0" y="0"/>
          <a:chExt cx="0" cy="0"/>
        </a:xfrm>
      </p:grpSpPr>
      <p:sp>
        <p:nvSpPr>
          <p:cNvPr id="69" name="Google Shape;69;g7e6d68e192_0_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0" name="Google Shape;70;g7e6d68e192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3"/>
        <p:cNvGrpSpPr/>
        <p:nvPr/>
      </p:nvGrpSpPr>
      <p:grpSpPr>
        <a:xfrm>
          <a:off x="0" y="0"/>
          <a:ext cx="0" cy="0"/>
          <a:chOff x="0" y="0"/>
          <a:chExt cx="0" cy="0"/>
        </a:xfrm>
      </p:grpSpPr>
      <p:sp>
        <p:nvSpPr>
          <p:cNvPr id="74" name="Google Shape;74;g7dab63a598_0_2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5" name="Google Shape;75;g7dab63a598_0_2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The mean, median, and mode are concepts students are already familiar with. So this should be review for most students. Standard deviation and error, though should be new for most students.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9"/>
        <p:cNvGrpSpPr/>
        <p:nvPr/>
      </p:nvGrpSpPr>
      <p:grpSpPr>
        <a:xfrm>
          <a:off x="0" y="0"/>
          <a:ext cx="0" cy="0"/>
          <a:chOff x="0" y="0"/>
          <a:chExt cx="0" cy="0"/>
        </a:xfrm>
      </p:grpSpPr>
      <p:sp>
        <p:nvSpPr>
          <p:cNvPr id="80" name="Google Shape;80;g7dab63a598_0_29: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1" name="Google Shape;81;g7dab63a598_0_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7"/>
        <p:cNvGrpSpPr/>
        <p:nvPr/>
      </p:nvGrpSpPr>
      <p:grpSpPr>
        <a:xfrm>
          <a:off x="0" y="0"/>
          <a:ext cx="0" cy="0"/>
          <a:chOff x="0" y="0"/>
          <a:chExt cx="0" cy="0"/>
        </a:xfrm>
      </p:grpSpPr>
      <p:sp>
        <p:nvSpPr>
          <p:cNvPr id="88" name="Google Shape;88;g7dab63a598_0_3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9" name="Google Shape;89;g7dab63a598_0_3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5"/>
        <p:cNvGrpSpPr/>
        <p:nvPr/>
      </p:nvGrpSpPr>
      <p:grpSpPr>
        <a:xfrm>
          <a:off x="0" y="0"/>
          <a:ext cx="0" cy="0"/>
          <a:chOff x="0" y="0"/>
          <a:chExt cx="0" cy="0"/>
        </a:xfrm>
      </p:grpSpPr>
      <p:sp>
        <p:nvSpPr>
          <p:cNvPr id="96" name="Google Shape;96;g7dab63a598_0_49: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7" name="Google Shape;97;g7dab63a598_0_4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2"/>
        <p:cNvGrpSpPr/>
        <p:nvPr/>
      </p:nvGrpSpPr>
      <p:grpSpPr>
        <a:xfrm>
          <a:off x="0" y="0"/>
          <a:ext cx="0" cy="0"/>
          <a:chOff x="0" y="0"/>
          <a:chExt cx="0" cy="0"/>
        </a:xfrm>
      </p:grpSpPr>
      <p:sp>
        <p:nvSpPr>
          <p:cNvPr id="103" name="Google Shape;103;g7dab63a598_0_5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4" name="Google Shape;104;g7dab63a598_0_5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311708" y="992767"/>
            <a:ext cx="8520600" cy="2736900"/>
          </a:xfrm>
          <a:prstGeom prst="rect">
            <a:avLst/>
          </a:prstGeom>
        </p:spPr>
        <p:txBody>
          <a:bodyPr spcFirstLastPara="1" wrap="square" lIns="91425" tIns="91425" rIns="91425" bIns="91425" anchor="b" anchorCtr="0">
            <a:no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1" name="Google Shape;11;p2"/>
          <p:cNvSpPr txBox="1">
            <a:spLocks noGrp="1"/>
          </p:cNvSpPr>
          <p:nvPr>
            <p:ph type="subTitle" idx="1"/>
          </p:nvPr>
        </p:nvSpPr>
        <p:spPr>
          <a:xfrm>
            <a:off x="311700" y="3778833"/>
            <a:ext cx="8520600" cy="10569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2" name="Google Shape;12;p2"/>
          <p:cNvSpPr txBox="1">
            <a:spLocks noGrp="1"/>
          </p:cNvSpPr>
          <p:nvPr>
            <p:ph type="sldNum" idx="12"/>
          </p:nvPr>
        </p:nvSpPr>
        <p:spPr>
          <a:xfrm>
            <a:off x="8472458" y="6217622"/>
            <a:ext cx="548700" cy="5247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311700" y="1474833"/>
            <a:ext cx="8520600" cy="2618100"/>
          </a:xfrm>
          <a:prstGeom prst="rect">
            <a:avLst/>
          </a:prstGeom>
        </p:spPr>
        <p:txBody>
          <a:bodyPr spcFirstLastPara="1" wrap="square" lIns="91425" tIns="91425" rIns="91425" bIns="91425" anchor="b" anchorCtr="0">
            <a:no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a:spLocks noGrp="1"/>
          </p:cNvSpPr>
          <p:nvPr>
            <p:ph type="body" idx="1"/>
          </p:nvPr>
        </p:nvSpPr>
        <p:spPr>
          <a:xfrm>
            <a:off x="311700" y="4202967"/>
            <a:ext cx="8520600" cy="1734300"/>
          </a:xfrm>
          <a:prstGeom prst="rect">
            <a:avLst/>
          </a:prstGeom>
        </p:spPr>
        <p:txBody>
          <a:bodyPr spcFirstLastPara="1" wrap="square" lIns="91425" tIns="91425" rIns="91425" bIns="91425" anchor="t" anchorCtr="0">
            <a:noAutofit/>
          </a:bodyPr>
          <a:lstStyle>
            <a:lvl1pPr marL="457200" lvl="0" indent="-406400" algn="ctr">
              <a:spcBef>
                <a:spcPts val="0"/>
              </a:spcBef>
              <a:spcAft>
                <a:spcPts val="0"/>
              </a:spcAft>
              <a:buSzPts val="2800"/>
              <a:buChar char="●"/>
              <a:defRPr/>
            </a:lvl1pPr>
            <a:lvl2pPr marL="914400" lvl="1" indent="-406400" algn="ctr">
              <a:spcBef>
                <a:spcPts val="1600"/>
              </a:spcBef>
              <a:spcAft>
                <a:spcPts val="0"/>
              </a:spcAft>
              <a:buSzPts val="2800"/>
              <a:buChar char="○"/>
              <a:defRPr/>
            </a:lvl2pPr>
            <a:lvl3pPr marL="1371600" lvl="2" indent="-393700" algn="ctr">
              <a:spcBef>
                <a:spcPts val="1600"/>
              </a:spcBef>
              <a:spcAft>
                <a:spcPts val="0"/>
              </a:spcAft>
              <a:buSzPts val="2600"/>
              <a:buChar char="■"/>
              <a:defRPr/>
            </a:lvl3pPr>
            <a:lvl4pPr marL="1828800" lvl="3" indent="-393700" algn="ctr">
              <a:spcBef>
                <a:spcPts val="1600"/>
              </a:spcBef>
              <a:spcAft>
                <a:spcPts val="0"/>
              </a:spcAft>
              <a:buSzPts val="2600"/>
              <a:buChar char="●"/>
              <a:defRPr/>
            </a:lvl4pPr>
            <a:lvl5pPr marL="2286000" lvl="4" indent="-317500" algn="ctr">
              <a:spcBef>
                <a:spcPts val="1600"/>
              </a:spcBef>
              <a:spcAft>
                <a:spcPts val="0"/>
              </a:spcAft>
              <a:buSzPts val="1400"/>
              <a:buChar char="○"/>
              <a:defRPr/>
            </a:lvl5pPr>
            <a:lvl6pPr marL="2743200" lvl="5" indent="-317500" algn="ctr">
              <a:spcBef>
                <a:spcPts val="1600"/>
              </a:spcBef>
              <a:spcAft>
                <a:spcPts val="0"/>
              </a:spcAft>
              <a:buSzPts val="1400"/>
              <a:buChar char="■"/>
              <a:defRPr/>
            </a:lvl6pPr>
            <a:lvl7pPr marL="3200400" lvl="6" indent="-317500" algn="ctr">
              <a:spcBef>
                <a:spcPts val="1600"/>
              </a:spcBef>
              <a:spcAft>
                <a:spcPts val="0"/>
              </a:spcAft>
              <a:buSzPts val="1400"/>
              <a:buChar char="●"/>
              <a:defRPr/>
            </a:lvl7pPr>
            <a:lvl8pPr marL="3657600" lvl="7" indent="-317500" algn="ctr">
              <a:spcBef>
                <a:spcPts val="1600"/>
              </a:spcBef>
              <a:spcAft>
                <a:spcPts val="0"/>
              </a:spcAft>
              <a:buSzPts val="1400"/>
              <a:buChar char="○"/>
              <a:defRPr/>
            </a:lvl8pPr>
            <a:lvl9pPr marL="4114800" lvl="8" indent="-317500" algn="ctr">
              <a:spcBef>
                <a:spcPts val="1600"/>
              </a:spcBef>
              <a:spcAft>
                <a:spcPts val="1600"/>
              </a:spcAft>
              <a:buSzPts val="1400"/>
              <a:buChar char="■"/>
              <a:defRPr/>
            </a:lvl9pPr>
          </a:lstStyle>
          <a:p>
            <a:endParaRPr/>
          </a:p>
        </p:txBody>
      </p:sp>
      <p:sp>
        <p:nvSpPr>
          <p:cNvPr id="47" name="Google Shape;47;p11"/>
          <p:cNvSpPr txBox="1">
            <a:spLocks noGrp="1"/>
          </p:cNvSpPr>
          <p:nvPr>
            <p:ph type="sldNum" idx="12"/>
          </p:nvPr>
        </p:nvSpPr>
        <p:spPr>
          <a:xfrm>
            <a:off x="8472458" y="6217622"/>
            <a:ext cx="548700" cy="5247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12"/>
          <p:cNvSpPr txBox="1">
            <a:spLocks noGrp="1"/>
          </p:cNvSpPr>
          <p:nvPr>
            <p:ph type="sldNum" idx="12"/>
          </p:nvPr>
        </p:nvSpPr>
        <p:spPr>
          <a:xfrm>
            <a:off x="8472458" y="6217622"/>
            <a:ext cx="548700" cy="5247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311700" y="2867800"/>
            <a:ext cx="8520600" cy="1122300"/>
          </a:xfrm>
          <a:prstGeom prst="rect">
            <a:avLst/>
          </a:prstGeom>
        </p:spPr>
        <p:txBody>
          <a:bodyPr spcFirstLastPara="1" wrap="square" lIns="91425" tIns="91425" rIns="91425" bIns="91425" anchor="ctr" anchorCtr="0">
            <a:no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5" name="Google Shape;15;p3"/>
          <p:cNvSpPr txBox="1">
            <a:spLocks noGrp="1"/>
          </p:cNvSpPr>
          <p:nvPr>
            <p:ph type="sldNum" idx="12"/>
          </p:nvPr>
        </p:nvSpPr>
        <p:spPr>
          <a:xfrm>
            <a:off x="8472458" y="6217622"/>
            <a:ext cx="548700" cy="5247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311700" y="59967"/>
            <a:ext cx="8520600" cy="763500"/>
          </a:xfrm>
          <a:prstGeom prst="rect">
            <a:avLst/>
          </a:prstGeom>
        </p:spPr>
        <p:txBody>
          <a:bodyPr spcFirstLastPara="1" wrap="square" lIns="91425" tIns="91425" rIns="91425" bIns="91425" anchor="t" anchorCtr="0">
            <a:noAutofit/>
          </a:bodyPr>
          <a:lstStyle>
            <a:lvl1pPr lvl="0">
              <a:spcBef>
                <a:spcPts val="0"/>
              </a:spcBef>
              <a:spcAft>
                <a:spcPts val="0"/>
              </a:spcAft>
              <a:buSzPts val="54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311700" y="1079433"/>
            <a:ext cx="8520600" cy="4555200"/>
          </a:xfrm>
          <a:prstGeom prst="rect">
            <a:avLst/>
          </a:prstGeom>
        </p:spPr>
        <p:txBody>
          <a:bodyPr spcFirstLastPara="1" wrap="square" lIns="91425" tIns="91425" rIns="91425" bIns="91425" anchor="t" anchorCtr="0">
            <a:noAutofit/>
          </a:bodyPr>
          <a:lstStyle>
            <a:lvl1pPr marL="457200" lvl="0" indent="-406400">
              <a:spcBef>
                <a:spcPts val="0"/>
              </a:spcBef>
              <a:spcAft>
                <a:spcPts val="0"/>
              </a:spcAft>
              <a:buSzPts val="2800"/>
              <a:buChar char="●"/>
              <a:defRPr/>
            </a:lvl1pPr>
            <a:lvl2pPr marL="914400" lvl="1" indent="-406400">
              <a:spcBef>
                <a:spcPts val="1600"/>
              </a:spcBef>
              <a:spcAft>
                <a:spcPts val="0"/>
              </a:spcAft>
              <a:buSzPts val="2800"/>
              <a:buChar char="○"/>
              <a:defRPr/>
            </a:lvl2pPr>
            <a:lvl3pPr marL="1371600" lvl="2" indent="-393700">
              <a:spcBef>
                <a:spcPts val="1600"/>
              </a:spcBef>
              <a:spcAft>
                <a:spcPts val="0"/>
              </a:spcAft>
              <a:buSzPts val="2600"/>
              <a:buChar char="■"/>
              <a:defRPr/>
            </a:lvl3pPr>
            <a:lvl4pPr marL="1828800" lvl="3" indent="-393700">
              <a:spcBef>
                <a:spcPts val="1600"/>
              </a:spcBef>
              <a:spcAft>
                <a:spcPts val="0"/>
              </a:spcAft>
              <a:buSzPts val="26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19" name="Google Shape;19;p4"/>
          <p:cNvSpPr txBox="1">
            <a:spLocks noGrp="1"/>
          </p:cNvSpPr>
          <p:nvPr>
            <p:ph type="sldNum" idx="12"/>
          </p:nvPr>
        </p:nvSpPr>
        <p:spPr>
          <a:xfrm>
            <a:off x="8472458" y="6217622"/>
            <a:ext cx="548700" cy="5247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311700" y="59967"/>
            <a:ext cx="8520600" cy="763500"/>
          </a:xfrm>
          <a:prstGeom prst="rect">
            <a:avLst/>
          </a:prstGeom>
        </p:spPr>
        <p:txBody>
          <a:bodyPr spcFirstLastPara="1" wrap="square" lIns="91425" tIns="91425" rIns="91425" bIns="91425" anchor="t" anchorCtr="0">
            <a:noAutofit/>
          </a:bodyPr>
          <a:lstStyle>
            <a:lvl1pPr lvl="0">
              <a:spcBef>
                <a:spcPts val="0"/>
              </a:spcBef>
              <a:spcAft>
                <a:spcPts val="0"/>
              </a:spcAft>
              <a:buSzPts val="54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2" name="Google Shape;22;p5"/>
          <p:cNvSpPr txBox="1">
            <a:spLocks noGrp="1"/>
          </p:cNvSpPr>
          <p:nvPr>
            <p:ph type="body" idx="1"/>
          </p:nvPr>
        </p:nvSpPr>
        <p:spPr>
          <a:xfrm>
            <a:off x="311700" y="1536633"/>
            <a:ext cx="3999900" cy="45552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3" name="Google Shape;23;p5"/>
          <p:cNvSpPr txBox="1">
            <a:spLocks noGrp="1"/>
          </p:cNvSpPr>
          <p:nvPr>
            <p:ph type="body" idx="2"/>
          </p:nvPr>
        </p:nvSpPr>
        <p:spPr>
          <a:xfrm>
            <a:off x="4832400" y="1536633"/>
            <a:ext cx="3999900" cy="45552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4" name="Google Shape;24;p5"/>
          <p:cNvSpPr txBox="1">
            <a:spLocks noGrp="1"/>
          </p:cNvSpPr>
          <p:nvPr>
            <p:ph type="sldNum" idx="12"/>
          </p:nvPr>
        </p:nvSpPr>
        <p:spPr>
          <a:xfrm>
            <a:off x="8472458" y="6217622"/>
            <a:ext cx="548700" cy="5247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311700" y="59967"/>
            <a:ext cx="8520600" cy="763500"/>
          </a:xfrm>
          <a:prstGeom prst="rect">
            <a:avLst/>
          </a:prstGeom>
        </p:spPr>
        <p:txBody>
          <a:bodyPr spcFirstLastPara="1" wrap="square" lIns="91425" tIns="91425" rIns="91425" bIns="91425" anchor="t" anchorCtr="0">
            <a:noAutofit/>
          </a:bodyPr>
          <a:lstStyle>
            <a:lvl1pPr lvl="0">
              <a:spcBef>
                <a:spcPts val="0"/>
              </a:spcBef>
              <a:spcAft>
                <a:spcPts val="0"/>
              </a:spcAft>
              <a:buSzPts val="54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7" name="Google Shape;27;p6"/>
          <p:cNvSpPr txBox="1">
            <a:spLocks noGrp="1"/>
          </p:cNvSpPr>
          <p:nvPr>
            <p:ph type="sldNum" idx="12"/>
          </p:nvPr>
        </p:nvSpPr>
        <p:spPr>
          <a:xfrm>
            <a:off x="8472458" y="6217622"/>
            <a:ext cx="548700" cy="5247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311700" y="740800"/>
            <a:ext cx="2808000" cy="1007700"/>
          </a:xfrm>
          <a:prstGeom prst="rect">
            <a:avLst/>
          </a:prstGeom>
        </p:spPr>
        <p:txBody>
          <a:bodyPr spcFirstLastPara="1" wrap="square" lIns="91425" tIns="91425" rIns="91425" bIns="91425" anchor="b" anchorCtr="0">
            <a:no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0" name="Google Shape;30;p7"/>
          <p:cNvSpPr txBox="1">
            <a:spLocks noGrp="1"/>
          </p:cNvSpPr>
          <p:nvPr>
            <p:ph type="body" idx="1"/>
          </p:nvPr>
        </p:nvSpPr>
        <p:spPr>
          <a:xfrm>
            <a:off x="311700" y="1852800"/>
            <a:ext cx="2808000" cy="4239300"/>
          </a:xfrm>
          <a:prstGeom prst="rect">
            <a:avLst/>
          </a:prstGeom>
        </p:spPr>
        <p:txBody>
          <a:bodyPr spcFirstLastPara="1" wrap="square" lIns="91425" tIns="91425" rIns="91425" bIns="91425" anchor="t" anchorCtr="0">
            <a:noAutofit/>
          </a:bodyPr>
          <a:lstStyle>
            <a:lvl1pPr marL="457200" lvl="0" indent="-304800">
              <a:spcBef>
                <a:spcPts val="0"/>
              </a:spcBef>
              <a:spcAft>
                <a:spcPts val="0"/>
              </a:spcAft>
              <a:buSzPts val="1200"/>
              <a:buChar char="●"/>
              <a:defRPr sz="12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31" name="Google Shape;31;p7"/>
          <p:cNvSpPr txBox="1">
            <a:spLocks noGrp="1"/>
          </p:cNvSpPr>
          <p:nvPr>
            <p:ph type="sldNum" idx="12"/>
          </p:nvPr>
        </p:nvSpPr>
        <p:spPr>
          <a:xfrm>
            <a:off x="8472458" y="6217622"/>
            <a:ext cx="548700" cy="5247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490250" y="600200"/>
            <a:ext cx="6367800" cy="5454300"/>
          </a:xfrm>
          <a:prstGeom prst="rect">
            <a:avLst/>
          </a:prstGeom>
        </p:spPr>
        <p:txBody>
          <a:bodyPr spcFirstLastPara="1" wrap="square" lIns="91425" tIns="91425" rIns="91425" bIns="91425" anchor="ctr" anchorCtr="0">
            <a:no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34" name="Google Shape;34;p8"/>
          <p:cNvSpPr txBox="1">
            <a:spLocks noGrp="1"/>
          </p:cNvSpPr>
          <p:nvPr>
            <p:ph type="sldNum" idx="12"/>
          </p:nvPr>
        </p:nvSpPr>
        <p:spPr>
          <a:xfrm>
            <a:off x="8472458" y="6217622"/>
            <a:ext cx="548700" cy="5247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5"/>
        <p:cNvGrpSpPr/>
        <p:nvPr/>
      </p:nvGrpSpPr>
      <p:grpSpPr>
        <a:xfrm>
          <a:off x="0" y="0"/>
          <a:ext cx="0" cy="0"/>
          <a:chOff x="0" y="0"/>
          <a:chExt cx="0" cy="0"/>
        </a:xfrm>
      </p:grpSpPr>
      <p:sp>
        <p:nvSpPr>
          <p:cNvPr id="36" name="Google Shape;36;p9"/>
          <p:cNvSpPr/>
          <p:nvPr/>
        </p:nvSpPr>
        <p:spPr>
          <a:xfrm>
            <a:off x="4572000" y="-167"/>
            <a:ext cx="4572000" cy="68580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9"/>
          <p:cNvSpPr txBox="1">
            <a:spLocks noGrp="1"/>
          </p:cNvSpPr>
          <p:nvPr>
            <p:ph type="title"/>
          </p:nvPr>
        </p:nvSpPr>
        <p:spPr>
          <a:xfrm>
            <a:off x="265500" y="1644233"/>
            <a:ext cx="4045200" cy="1976400"/>
          </a:xfrm>
          <a:prstGeom prst="rect">
            <a:avLst/>
          </a:prstGeom>
        </p:spPr>
        <p:txBody>
          <a:bodyPr spcFirstLastPara="1" wrap="square" lIns="91425" tIns="91425" rIns="91425" bIns="91425" anchor="b" anchorCtr="0">
            <a:no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38" name="Google Shape;38;p9"/>
          <p:cNvSpPr txBox="1">
            <a:spLocks noGrp="1"/>
          </p:cNvSpPr>
          <p:nvPr>
            <p:ph type="subTitle" idx="1"/>
          </p:nvPr>
        </p:nvSpPr>
        <p:spPr>
          <a:xfrm>
            <a:off x="265500" y="3737433"/>
            <a:ext cx="4045200" cy="16467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39" name="Google Shape;39;p9"/>
          <p:cNvSpPr txBox="1">
            <a:spLocks noGrp="1"/>
          </p:cNvSpPr>
          <p:nvPr>
            <p:ph type="body" idx="2"/>
          </p:nvPr>
        </p:nvSpPr>
        <p:spPr>
          <a:xfrm>
            <a:off x="4939500" y="965433"/>
            <a:ext cx="3837000" cy="4926900"/>
          </a:xfrm>
          <a:prstGeom prst="rect">
            <a:avLst/>
          </a:prstGeom>
        </p:spPr>
        <p:txBody>
          <a:bodyPr spcFirstLastPara="1" wrap="square" lIns="91425" tIns="91425" rIns="91425" bIns="91425" anchor="ctr" anchorCtr="0">
            <a:noAutofit/>
          </a:bodyPr>
          <a:lstStyle>
            <a:lvl1pPr marL="457200" lvl="0" indent="-406400">
              <a:spcBef>
                <a:spcPts val="0"/>
              </a:spcBef>
              <a:spcAft>
                <a:spcPts val="0"/>
              </a:spcAft>
              <a:buSzPts val="2800"/>
              <a:buChar char="●"/>
              <a:defRPr/>
            </a:lvl1pPr>
            <a:lvl2pPr marL="914400" lvl="1" indent="-406400">
              <a:spcBef>
                <a:spcPts val="1600"/>
              </a:spcBef>
              <a:spcAft>
                <a:spcPts val="0"/>
              </a:spcAft>
              <a:buSzPts val="2800"/>
              <a:buChar char="○"/>
              <a:defRPr/>
            </a:lvl2pPr>
            <a:lvl3pPr marL="1371600" lvl="2" indent="-393700">
              <a:spcBef>
                <a:spcPts val="1600"/>
              </a:spcBef>
              <a:spcAft>
                <a:spcPts val="0"/>
              </a:spcAft>
              <a:buSzPts val="2600"/>
              <a:buChar char="■"/>
              <a:defRPr/>
            </a:lvl3pPr>
            <a:lvl4pPr marL="1828800" lvl="3" indent="-393700">
              <a:spcBef>
                <a:spcPts val="1600"/>
              </a:spcBef>
              <a:spcAft>
                <a:spcPts val="0"/>
              </a:spcAft>
              <a:buSzPts val="26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40" name="Google Shape;40;p9"/>
          <p:cNvSpPr txBox="1">
            <a:spLocks noGrp="1"/>
          </p:cNvSpPr>
          <p:nvPr>
            <p:ph type="sldNum" idx="12"/>
          </p:nvPr>
        </p:nvSpPr>
        <p:spPr>
          <a:xfrm>
            <a:off x="8472458" y="6217622"/>
            <a:ext cx="548700" cy="5247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311700" y="5640767"/>
            <a:ext cx="5998800" cy="806700"/>
          </a:xfrm>
          <a:prstGeom prst="rect">
            <a:avLst/>
          </a:prstGeom>
        </p:spPr>
        <p:txBody>
          <a:bodyPr spcFirstLastPara="1" wrap="square" lIns="91425" tIns="91425" rIns="91425" bIns="91425" anchor="ctr" anchorCtr="0">
            <a:noAutofit/>
          </a:bodyPr>
          <a:lstStyle>
            <a:lvl1pPr marL="457200" lvl="0" indent="-228600">
              <a:lnSpc>
                <a:spcPct val="100000"/>
              </a:lnSpc>
              <a:spcBef>
                <a:spcPts val="0"/>
              </a:spcBef>
              <a:spcAft>
                <a:spcPts val="0"/>
              </a:spcAft>
              <a:buSzPts val="2800"/>
              <a:buNone/>
              <a:defRPr/>
            </a:lvl1pPr>
          </a:lstStyle>
          <a:p>
            <a:endParaRPr/>
          </a:p>
        </p:txBody>
      </p:sp>
      <p:sp>
        <p:nvSpPr>
          <p:cNvPr id="43" name="Google Shape;43;p10"/>
          <p:cNvSpPr txBox="1">
            <a:spLocks noGrp="1"/>
          </p:cNvSpPr>
          <p:nvPr>
            <p:ph type="sldNum" idx="12"/>
          </p:nvPr>
        </p:nvSpPr>
        <p:spPr>
          <a:xfrm>
            <a:off x="8472458" y="6217622"/>
            <a:ext cx="548700" cy="5247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59967"/>
            <a:ext cx="8520600" cy="763500"/>
          </a:xfrm>
          <a:prstGeom prst="rect">
            <a:avLst/>
          </a:prstGeom>
          <a:noFill/>
          <a:ln>
            <a:noFill/>
          </a:ln>
        </p:spPr>
        <p:txBody>
          <a:bodyPr spcFirstLastPara="1" wrap="square" lIns="91425" tIns="91425" rIns="91425" bIns="91425" anchor="t" anchorCtr="0">
            <a:noAutofit/>
          </a:bodyPr>
          <a:lstStyle>
            <a:lvl1pPr lvl="0" algn="ctr">
              <a:spcBef>
                <a:spcPts val="0"/>
              </a:spcBef>
              <a:spcAft>
                <a:spcPts val="0"/>
              </a:spcAft>
              <a:buClr>
                <a:srgbClr val="3C78D8"/>
              </a:buClr>
              <a:buSzPts val="5400"/>
              <a:buNone/>
              <a:defRPr sz="5400">
                <a:solidFill>
                  <a:srgbClr val="3C78D8"/>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311700" y="1079433"/>
            <a:ext cx="8520600" cy="4555200"/>
          </a:xfrm>
          <a:prstGeom prst="rect">
            <a:avLst/>
          </a:prstGeom>
          <a:noFill/>
          <a:ln>
            <a:noFill/>
          </a:ln>
        </p:spPr>
        <p:txBody>
          <a:bodyPr spcFirstLastPara="1" wrap="square" lIns="91425" tIns="91425" rIns="91425" bIns="91425" anchor="t" anchorCtr="0">
            <a:noAutofit/>
          </a:bodyPr>
          <a:lstStyle>
            <a:lvl1pPr marL="457200" lvl="0" indent="-406400">
              <a:lnSpc>
                <a:spcPct val="115000"/>
              </a:lnSpc>
              <a:spcBef>
                <a:spcPts val="0"/>
              </a:spcBef>
              <a:spcAft>
                <a:spcPts val="0"/>
              </a:spcAft>
              <a:buSzPts val="2800"/>
              <a:buChar char="●"/>
              <a:defRPr sz="2800"/>
            </a:lvl1pPr>
            <a:lvl2pPr marL="914400" lvl="1" indent="-406400">
              <a:lnSpc>
                <a:spcPct val="115000"/>
              </a:lnSpc>
              <a:spcBef>
                <a:spcPts val="1600"/>
              </a:spcBef>
              <a:spcAft>
                <a:spcPts val="0"/>
              </a:spcAft>
              <a:buSzPts val="2800"/>
              <a:buChar char="○"/>
              <a:defRPr sz="2800"/>
            </a:lvl2pPr>
            <a:lvl3pPr marL="1371600" lvl="2" indent="-393700">
              <a:lnSpc>
                <a:spcPct val="115000"/>
              </a:lnSpc>
              <a:spcBef>
                <a:spcPts val="1600"/>
              </a:spcBef>
              <a:spcAft>
                <a:spcPts val="0"/>
              </a:spcAft>
              <a:buSzPts val="2600"/>
              <a:buChar char="■"/>
              <a:defRPr sz="2600"/>
            </a:lvl3pPr>
            <a:lvl4pPr marL="1828800" lvl="3" indent="-393700">
              <a:lnSpc>
                <a:spcPct val="115000"/>
              </a:lnSpc>
              <a:spcBef>
                <a:spcPts val="1600"/>
              </a:spcBef>
              <a:spcAft>
                <a:spcPts val="0"/>
              </a:spcAft>
              <a:buSzPts val="2600"/>
              <a:buChar char="●"/>
              <a:defRPr sz="2600"/>
            </a:lvl4pPr>
            <a:lvl5pPr marL="2286000" lvl="4" indent="-317500">
              <a:lnSpc>
                <a:spcPct val="115000"/>
              </a:lnSpc>
              <a:spcBef>
                <a:spcPts val="1600"/>
              </a:spcBef>
              <a:spcAft>
                <a:spcPts val="0"/>
              </a:spcAft>
              <a:buClr>
                <a:schemeClr val="dk2"/>
              </a:buClr>
              <a:buSzPts val="1400"/>
              <a:buChar char="○"/>
              <a:defRPr>
                <a:solidFill>
                  <a:schemeClr val="dk2"/>
                </a:solidFill>
              </a:defRPr>
            </a:lvl5pPr>
            <a:lvl6pPr marL="2743200" lvl="5" indent="-317500">
              <a:lnSpc>
                <a:spcPct val="115000"/>
              </a:lnSpc>
              <a:spcBef>
                <a:spcPts val="1600"/>
              </a:spcBef>
              <a:spcAft>
                <a:spcPts val="0"/>
              </a:spcAft>
              <a:buClr>
                <a:schemeClr val="dk2"/>
              </a:buClr>
              <a:buSzPts val="1400"/>
              <a:buChar char="■"/>
              <a:defRPr>
                <a:solidFill>
                  <a:schemeClr val="dk2"/>
                </a:solidFill>
              </a:defRPr>
            </a:lvl6pPr>
            <a:lvl7pPr marL="3200400" lvl="6" indent="-317500">
              <a:lnSpc>
                <a:spcPct val="115000"/>
              </a:lnSpc>
              <a:spcBef>
                <a:spcPts val="1600"/>
              </a:spcBef>
              <a:spcAft>
                <a:spcPts val="0"/>
              </a:spcAft>
              <a:buClr>
                <a:schemeClr val="dk2"/>
              </a:buClr>
              <a:buSzPts val="1400"/>
              <a:buChar char="●"/>
              <a:defRPr>
                <a:solidFill>
                  <a:schemeClr val="dk2"/>
                </a:solidFill>
              </a:defRPr>
            </a:lvl7pPr>
            <a:lvl8pPr marL="3657600" lvl="7" indent="-317500">
              <a:lnSpc>
                <a:spcPct val="115000"/>
              </a:lnSpc>
              <a:spcBef>
                <a:spcPts val="1600"/>
              </a:spcBef>
              <a:spcAft>
                <a:spcPts val="0"/>
              </a:spcAft>
              <a:buClr>
                <a:schemeClr val="dk2"/>
              </a:buClr>
              <a:buSzPts val="1400"/>
              <a:buChar char="○"/>
              <a:defRPr>
                <a:solidFill>
                  <a:schemeClr val="dk2"/>
                </a:solidFill>
              </a:defRPr>
            </a:lvl8pPr>
            <a:lvl9pPr marL="4114800" lvl="8" indent="-317500">
              <a:lnSpc>
                <a:spcPct val="115000"/>
              </a:lnSpc>
              <a:spcBef>
                <a:spcPts val="1600"/>
              </a:spcBef>
              <a:spcAft>
                <a:spcPts val="1600"/>
              </a:spcAft>
              <a:buClr>
                <a:schemeClr val="dk2"/>
              </a:buClr>
              <a:buSzPts val="1400"/>
              <a:buChar char="■"/>
              <a:defRPr>
                <a:solidFill>
                  <a:schemeClr val="dk2"/>
                </a:solidFill>
              </a:defRPr>
            </a:lvl9pPr>
          </a:lstStyle>
          <a:p>
            <a:endParaRPr/>
          </a:p>
        </p:txBody>
      </p:sp>
      <p:sp>
        <p:nvSpPr>
          <p:cNvPr id="8" name="Google Shape;8;p1"/>
          <p:cNvSpPr txBox="1">
            <a:spLocks noGrp="1"/>
          </p:cNvSpPr>
          <p:nvPr>
            <p:ph type="sldNum" idx="12"/>
          </p:nvPr>
        </p:nvSpPr>
        <p:spPr>
          <a:xfrm>
            <a:off x="8472458" y="6217622"/>
            <a:ext cx="548700" cy="524700"/>
          </a:xfrm>
          <a:prstGeom prst="rect">
            <a:avLst/>
          </a:prstGeom>
          <a:noFill/>
          <a:ln>
            <a:noFill/>
          </a:ln>
        </p:spPr>
        <p:txBody>
          <a:bodyPr spcFirstLastPara="1" wrap="square" lIns="91425" tIns="91425" rIns="91425" bIns="91425" anchor="ctr" anchorCtr="0">
            <a:no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marL="0" lvl="0" indent="0" algn="r" rtl="0">
              <a:spcBef>
                <a:spcPts val="0"/>
              </a:spcBef>
              <a:spcAft>
                <a:spcPts val="0"/>
              </a:spcAft>
              <a:buNone/>
            </a:pPr>
            <a:fld id="{00000000-1234-1234-1234-123412341234}" type="slidenum">
              <a:rPr lang="en"/>
              <a:t>‹#›</a:t>
            </a:fld>
            <a:endParaRPr/>
          </a:p>
        </p:txBody>
      </p:sp>
      <p:sp>
        <p:nvSpPr>
          <p:cNvPr id="2" name="TextBox 1"/>
          <p:cNvSpPr txBox="1"/>
          <p:nvPr userDrawn="1"/>
        </p:nvSpPr>
        <p:spPr>
          <a:xfrm>
            <a:off x="3796145" y="6640924"/>
            <a:ext cx="1551710" cy="215444"/>
          </a:xfrm>
          <a:prstGeom prst="rect">
            <a:avLst/>
          </a:prstGeom>
          <a:noFill/>
        </p:spPr>
        <p:txBody>
          <a:bodyPr wrap="square" rtlCol="0">
            <a:spAutoFit/>
          </a:bodyPr>
          <a:lstStyle/>
          <a:p>
            <a:r>
              <a:rPr lang="en-US" sz="800" dirty="0">
                <a:solidFill>
                  <a:schemeClr val="tx2">
                    <a:lumMod val="75000"/>
                  </a:schemeClr>
                </a:solidFill>
              </a:rPr>
              <a:t>© Getting Down With Science</a:t>
            </a: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27.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28.xml"/><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29.xml"/><Relationship Id="rId1" Type="http://schemas.openxmlformats.org/officeDocument/2006/relationships/slideLayout" Target="../slideLayouts/slideLayout3.xml"/><Relationship Id="rId4" Type="http://schemas.openxmlformats.org/officeDocument/2006/relationships/image" Target="../media/image9.jpg"/></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3" Type="http://schemas.openxmlformats.org/officeDocument/2006/relationships/hyperlink" Target="https://www.youtube.com/watch?v=09kiX3p5Vek&amp;t=405s" TargetMode="External"/><Relationship Id="rId2" Type="http://schemas.openxmlformats.org/officeDocument/2006/relationships/notesSlide" Target="../notesSlides/notesSlide31.xml"/><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3.xml"/><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4.xml"/><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35.xml"/><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3" Type="http://schemas.openxmlformats.org/officeDocument/2006/relationships/hyperlink" Target="https://www.youtube.com/watch?v=BwYj69LAQOI&amp;t=19s" TargetMode="External"/><Relationship Id="rId2" Type="http://schemas.openxmlformats.org/officeDocument/2006/relationships/notesSlide" Target="../notesSlides/notesSlide36.xml"/><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37.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Shape 53"/>
        <p:cNvGrpSpPr/>
        <p:nvPr/>
      </p:nvGrpSpPr>
      <p:grpSpPr>
        <a:xfrm>
          <a:off x="0" y="0"/>
          <a:ext cx="0" cy="0"/>
          <a:chOff x="0" y="0"/>
          <a:chExt cx="0" cy="0"/>
        </a:xfrm>
      </p:grpSpPr>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11"/>
        <p:cNvGrpSpPr/>
        <p:nvPr/>
      </p:nvGrpSpPr>
      <p:grpSpPr>
        <a:xfrm>
          <a:off x="0" y="0"/>
          <a:ext cx="0" cy="0"/>
          <a:chOff x="0" y="0"/>
          <a:chExt cx="0" cy="0"/>
        </a:xfrm>
      </p:grpSpPr>
      <p:sp>
        <p:nvSpPr>
          <p:cNvPr id="112" name="Google Shape;112;p22"/>
          <p:cNvSpPr txBox="1">
            <a:spLocks noGrp="1"/>
          </p:cNvSpPr>
          <p:nvPr>
            <p:ph type="title"/>
          </p:nvPr>
        </p:nvSpPr>
        <p:spPr>
          <a:xfrm>
            <a:off x="311700" y="59967"/>
            <a:ext cx="8520600" cy="7635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a:t>Median: Practice Problem</a:t>
            </a:r>
            <a:endParaRPr/>
          </a:p>
        </p:txBody>
      </p:sp>
      <p:sp>
        <p:nvSpPr>
          <p:cNvPr id="113" name="Google Shape;113;p22"/>
          <p:cNvSpPr txBox="1">
            <a:spLocks noGrp="1"/>
          </p:cNvSpPr>
          <p:nvPr>
            <p:ph type="body" idx="1"/>
          </p:nvPr>
        </p:nvSpPr>
        <p:spPr>
          <a:xfrm>
            <a:off x="311700" y="1079425"/>
            <a:ext cx="8520600" cy="2867100"/>
          </a:xfrm>
          <a:prstGeom prst="rect">
            <a:avLst/>
          </a:prstGeom>
        </p:spPr>
        <p:txBody>
          <a:bodyPr spcFirstLastPara="1" wrap="square" lIns="91425" tIns="91425" rIns="91425" bIns="91425" anchor="t" anchorCtr="0">
            <a:noAutofit/>
          </a:bodyPr>
          <a:lstStyle/>
          <a:p>
            <a:pPr marL="457200" lvl="0" indent="-406400" algn="l" rtl="0">
              <a:spcBef>
                <a:spcPts val="0"/>
              </a:spcBef>
              <a:spcAft>
                <a:spcPts val="0"/>
              </a:spcAft>
              <a:buSzPts val="2800"/>
              <a:buChar char="●"/>
            </a:pPr>
            <a:r>
              <a:rPr lang="en" dirty="0"/>
              <a:t>A group of labrador retrievers is training for the police academy. One test is the “sniff” test, where police officers time how long it takes the dogs find a scent. They collected the data on a group of nine dogs. The data is in the table below.</a:t>
            </a:r>
            <a:endParaRPr dirty="0"/>
          </a:p>
        </p:txBody>
      </p:sp>
      <p:graphicFrame>
        <p:nvGraphicFramePr>
          <p:cNvPr id="114" name="Google Shape;114;p22"/>
          <p:cNvGraphicFramePr/>
          <p:nvPr>
            <p:extLst>
              <p:ext uri="{D42A27DB-BD31-4B8C-83A1-F6EECF244321}">
                <p14:modId xmlns:p14="http://schemas.microsoft.com/office/powerpoint/2010/main" val="2333611781"/>
              </p:ext>
            </p:extLst>
          </p:nvPr>
        </p:nvGraphicFramePr>
        <p:xfrm>
          <a:off x="311700" y="3961025"/>
          <a:ext cx="8520500" cy="1692695"/>
        </p:xfrm>
        <a:graphic>
          <a:graphicData uri="http://schemas.openxmlformats.org/drawingml/2006/table">
            <a:tbl>
              <a:tblPr>
                <a:noFill/>
                <a:tableStyleId>{E513ABD2-5763-4C70-9D2A-9A28CE618B8B}</a:tableStyleId>
              </a:tblPr>
              <a:tblGrid>
                <a:gridCol w="925973">
                  <a:extLst>
                    <a:ext uri="{9D8B030D-6E8A-4147-A177-3AD203B41FA5}">
                      <a16:colId xmlns:a16="http://schemas.microsoft.com/office/drawing/2014/main" val="20000"/>
                    </a:ext>
                  </a:extLst>
                </a:gridCol>
                <a:gridCol w="778127">
                  <a:extLst>
                    <a:ext uri="{9D8B030D-6E8A-4147-A177-3AD203B41FA5}">
                      <a16:colId xmlns:a16="http://schemas.microsoft.com/office/drawing/2014/main" val="20001"/>
                    </a:ext>
                  </a:extLst>
                </a:gridCol>
                <a:gridCol w="852050">
                  <a:extLst>
                    <a:ext uri="{9D8B030D-6E8A-4147-A177-3AD203B41FA5}">
                      <a16:colId xmlns:a16="http://schemas.microsoft.com/office/drawing/2014/main" val="20002"/>
                    </a:ext>
                  </a:extLst>
                </a:gridCol>
                <a:gridCol w="852050">
                  <a:extLst>
                    <a:ext uri="{9D8B030D-6E8A-4147-A177-3AD203B41FA5}">
                      <a16:colId xmlns:a16="http://schemas.microsoft.com/office/drawing/2014/main" val="20003"/>
                    </a:ext>
                  </a:extLst>
                </a:gridCol>
                <a:gridCol w="852050">
                  <a:extLst>
                    <a:ext uri="{9D8B030D-6E8A-4147-A177-3AD203B41FA5}">
                      <a16:colId xmlns:a16="http://schemas.microsoft.com/office/drawing/2014/main" val="20004"/>
                    </a:ext>
                  </a:extLst>
                </a:gridCol>
                <a:gridCol w="852050">
                  <a:extLst>
                    <a:ext uri="{9D8B030D-6E8A-4147-A177-3AD203B41FA5}">
                      <a16:colId xmlns:a16="http://schemas.microsoft.com/office/drawing/2014/main" val="20005"/>
                    </a:ext>
                  </a:extLst>
                </a:gridCol>
                <a:gridCol w="852050">
                  <a:extLst>
                    <a:ext uri="{9D8B030D-6E8A-4147-A177-3AD203B41FA5}">
                      <a16:colId xmlns:a16="http://schemas.microsoft.com/office/drawing/2014/main" val="20006"/>
                    </a:ext>
                  </a:extLst>
                </a:gridCol>
                <a:gridCol w="852050">
                  <a:extLst>
                    <a:ext uri="{9D8B030D-6E8A-4147-A177-3AD203B41FA5}">
                      <a16:colId xmlns:a16="http://schemas.microsoft.com/office/drawing/2014/main" val="20007"/>
                    </a:ext>
                  </a:extLst>
                </a:gridCol>
                <a:gridCol w="852050">
                  <a:extLst>
                    <a:ext uri="{9D8B030D-6E8A-4147-A177-3AD203B41FA5}">
                      <a16:colId xmlns:a16="http://schemas.microsoft.com/office/drawing/2014/main" val="20008"/>
                    </a:ext>
                  </a:extLst>
                </a:gridCol>
                <a:gridCol w="852050">
                  <a:extLst>
                    <a:ext uri="{9D8B030D-6E8A-4147-A177-3AD203B41FA5}">
                      <a16:colId xmlns:a16="http://schemas.microsoft.com/office/drawing/2014/main" val="20009"/>
                    </a:ext>
                  </a:extLst>
                </a:gridCol>
              </a:tblGrid>
              <a:tr h="778325">
                <a:tc>
                  <a:txBody>
                    <a:bodyPr/>
                    <a:lstStyle/>
                    <a:p>
                      <a:pPr marL="0" lvl="0" indent="0" algn="l" rtl="0">
                        <a:spcBef>
                          <a:spcPts val="0"/>
                        </a:spcBef>
                        <a:spcAft>
                          <a:spcPts val="0"/>
                        </a:spcAft>
                        <a:buNone/>
                      </a:pPr>
                      <a:r>
                        <a:rPr lang="en" sz="2400" dirty="0"/>
                        <a:t>Dog</a:t>
                      </a:r>
                      <a:endParaRPr sz="2400" dirty="0"/>
                    </a:p>
                  </a:txBody>
                  <a:tcPr marL="91425" marR="91425" marT="91425" marB="91425"/>
                </a:tc>
                <a:tc>
                  <a:txBody>
                    <a:bodyPr/>
                    <a:lstStyle/>
                    <a:p>
                      <a:pPr marL="0" lvl="0" indent="0" algn="ctr" rtl="0">
                        <a:spcBef>
                          <a:spcPts val="0"/>
                        </a:spcBef>
                        <a:spcAft>
                          <a:spcPts val="0"/>
                        </a:spcAft>
                        <a:buNone/>
                      </a:pPr>
                      <a:r>
                        <a:rPr lang="en" sz="2400"/>
                        <a:t>1</a:t>
                      </a:r>
                      <a:endParaRPr sz="2400"/>
                    </a:p>
                  </a:txBody>
                  <a:tcPr marL="91425" marR="91425" marT="91425" marB="91425"/>
                </a:tc>
                <a:tc>
                  <a:txBody>
                    <a:bodyPr/>
                    <a:lstStyle/>
                    <a:p>
                      <a:pPr marL="0" lvl="0" indent="0" algn="ctr" rtl="0">
                        <a:spcBef>
                          <a:spcPts val="0"/>
                        </a:spcBef>
                        <a:spcAft>
                          <a:spcPts val="0"/>
                        </a:spcAft>
                        <a:buNone/>
                      </a:pPr>
                      <a:r>
                        <a:rPr lang="en" sz="2400"/>
                        <a:t>2</a:t>
                      </a:r>
                      <a:endParaRPr sz="2400"/>
                    </a:p>
                  </a:txBody>
                  <a:tcPr marL="91425" marR="91425" marT="91425" marB="91425"/>
                </a:tc>
                <a:tc>
                  <a:txBody>
                    <a:bodyPr/>
                    <a:lstStyle/>
                    <a:p>
                      <a:pPr marL="0" lvl="0" indent="0" algn="ctr" rtl="0">
                        <a:spcBef>
                          <a:spcPts val="0"/>
                        </a:spcBef>
                        <a:spcAft>
                          <a:spcPts val="0"/>
                        </a:spcAft>
                        <a:buNone/>
                      </a:pPr>
                      <a:r>
                        <a:rPr lang="en" sz="2400"/>
                        <a:t>3</a:t>
                      </a:r>
                      <a:endParaRPr sz="2400"/>
                    </a:p>
                  </a:txBody>
                  <a:tcPr marL="91425" marR="91425" marT="91425" marB="91425"/>
                </a:tc>
                <a:tc>
                  <a:txBody>
                    <a:bodyPr/>
                    <a:lstStyle/>
                    <a:p>
                      <a:pPr marL="0" lvl="0" indent="0" algn="ctr" rtl="0">
                        <a:spcBef>
                          <a:spcPts val="0"/>
                        </a:spcBef>
                        <a:spcAft>
                          <a:spcPts val="0"/>
                        </a:spcAft>
                        <a:buNone/>
                      </a:pPr>
                      <a:r>
                        <a:rPr lang="en" sz="2400"/>
                        <a:t>4</a:t>
                      </a:r>
                      <a:endParaRPr sz="2400"/>
                    </a:p>
                  </a:txBody>
                  <a:tcPr marL="91425" marR="91425" marT="91425" marB="91425"/>
                </a:tc>
                <a:tc>
                  <a:txBody>
                    <a:bodyPr/>
                    <a:lstStyle/>
                    <a:p>
                      <a:pPr marL="0" lvl="0" indent="0" algn="ctr" rtl="0">
                        <a:spcBef>
                          <a:spcPts val="0"/>
                        </a:spcBef>
                        <a:spcAft>
                          <a:spcPts val="0"/>
                        </a:spcAft>
                        <a:buNone/>
                      </a:pPr>
                      <a:r>
                        <a:rPr lang="en" sz="2400"/>
                        <a:t>5</a:t>
                      </a:r>
                      <a:endParaRPr sz="2400"/>
                    </a:p>
                  </a:txBody>
                  <a:tcPr marL="91425" marR="91425" marT="91425" marB="91425"/>
                </a:tc>
                <a:tc>
                  <a:txBody>
                    <a:bodyPr/>
                    <a:lstStyle/>
                    <a:p>
                      <a:pPr marL="0" lvl="0" indent="0" algn="ctr" rtl="0">
                        <a:spcBef>
                          <a:spcPts val="0"/>
                        </a:spcBef>
                        <a:spcAft>
                          <a:spcPts val="0"/>
                        </a:spcAft>
                        <a:buNone/>
                      </a:pPr>
                      <a:r>
                        <a:rPr lang="en" sz="2400"/>
                        <a:t>6</a:t>
                      </a:r>
                      <a:endParaRPr sz="2400"/>
                    </a:p>
                  </a:txBody>
                  <a:tcPr marL="91425" marR="91425" marT="91425" marB="91425"/>
                </a:tc>
                <a:tc>
                  <a:txBody>
                    <a:bodyPr/>
                    <a:lstStyle/>
                    <a:p>
                      <a:pPr marL="0" lvl="0" indent="0" algn="ctr" rtl="0">
                        <a:spcBef>
                          <a:spcPts val="0"/>
                        </a:spcBef>
                        <a:spcAft>
                          <a:spcPts val="0"/>
                        </a:spcAft>
                        <a:buNone/>
                      </a:pPr>
                      <a:r>
                        <a:rPr lang="en" sz="2400"/>
                        <a:t>7</a:t>
                      </a:r>
                      <a:endParaRPr sz="2400"/>
                    </a:p>
                  </a:txBody>
                  <a:tcPr marL="91425" marR="91425" marT="91425" marB="91425"/>
                </a:tc>
                <a:tc>
                  <a:txBody>
                    <a:bodyPr/>
                    <a:lstStyle/>
                    <a:p>
                      <a:pPr marL="0" lvl="0" indent="0" algn="ctr" rtl="0">
                        <a:spcBef>
                          <a:spcPts val="0"/>
                        </a:spcBef>
                        <a:spcAft>
                          <a:spcPts val="0"/>
                        </a:spcAft>
                        <a:buNone/>
                      </a:pPr>
                      <a:r>
                        <a:rPr lang="en" sz="2400"/>
                        <a:t>8</a:t>
                      </a:r>
                      <a:endParaRPr sz="2400"/>
                    </a:p>
                  </a:txBody>
                  <a:tcPr marL="91425" marR="91425" marT="91425" marB="91425"/>
                </a:tc>
                <a:tc>
                  <a:txBody>
                    <a:bodyPr/>
                    <a:lstStyle/>
                    <a:p>
                      <a:pPr marL="0" lvl="0" indent="0" algn="ctr" rtl="0">
                        <a:spcBef>
                          <a:spcPts val="0"/>
                        </a:spcBef>
                        <a:spcAft>
                          <a:spcPts val="0"/>
                        </a:spcAft>
                        <a:buNone/>
                      </a:pPr>
                      <a:r>
                        <a:rPr lang="en" sz="2400"/>
                        <a:t>9</a:t>
                      </a:r>
                      <a:endParaRPr sz="2400"/>
                    </a:p>
                  </a:txBody>
                  <a:tcPr marL="91425" marR="91425" marT="91425" marB="91425"/>
                </a:tc>
                <a:extLst>
                  <a:ext uri="{0D108BD9-81ED-4DB2-BD59-A6C34878D82A}">
                    <a16:rowId xmlns:a16="http://schemas.microsoft.com/office/drawing/2014/main" val="10000"/>
                  </a:ext>
                </a:extLst>
              </a:tr>
              <a:tr h="778325">
                <a:tc>
                  <a:txBody>
                    <a:bodyPr/>
                    <a:lstStyle/>
                    <a:p>
                      <a:pPr marL="0" lvl="0" indent="0" algn="l" rtl="0">
                        <a:spcBef>
                          <a:spcPts val="0"/>
                        </a:spcBef>
                        <a:spcAft>
                          <a:spcPts val="0"/>
                        </a:spcAft>
                        <a:buNone/>
                      </a:pPr>
                      <a:r>
                        <a:rPr lang="en" sz="2400"/>
                        <a:t>Time (s)</a:t>
                      </a:r>
                      <a:endParaRPr sz="2400"/>
                    </a:p>
                  </a:txBody>
                  <a:tcPr marL="91425" marR="91425" marT="91425" marB="91425"/>
                </a:tc>
                <a:tc>
                  <a:txBody>
                    <a:bodyPr/>
                    <a:lstStyle/>
                    <a:p>
                      <a:pPr marL="0" lvl="0" indent="0" algn="ctr" rtl="0">
                        <a:spcBef>
                          <a:spcPts val="0"/>
                        </a:spcBef>
                        <a:spcAft>
                          <a:spcPts val="0"/>
                        </a:spcAft>
                        <a:buNone/>
                      </a:pPr>
                      <a:r>
                        <a:rPr lang="en" sz="2400"/>
                        <a:t>45</a:t>
                      </a:r>
                      <a:endParaRPr sz="2400"/>
                    </a:p>
                  </a:txBody>
                  <a:tcPr marL="91425" marR="91425" marT="91425" marB="91425"/>
                </a:tc>
                <a:tc>
                  <a:txBody>
                    <a:bodyPr/>
                    <a:lstStyle/>
                    <a:p>
                      <a:pPr marL="0" lvl="0" indent="0" algn="ctr" rtl="0">
                        <a:spcBef>
                          <a:spcPts val="0"/>
                        </a:spcBef>
                        <a:spcAft>
                          <a:spcPts val="0"/>
                        </a:spcAft>
                        <a:buNone/>
                      </a:pPr>
                      <a:r>
                        <a:rPr lang="en" sz="2400"/>
                        <a:t>21</a:t>
                      </a:r>
                      <a:endParaRPr sz="2400"/>
                    </a:p>
                  </a:txBody>
                  <a:tcPr marL="91425" marR="91425" marT="91425" marB="91425"/>
                </a:tc>
                <a:tc>
                  <a:txBody>
                    <a:bodyPr/>
                    <a:lstStyle/>
                    <a:p>
                      <a:pPr marL="0" lvl="0" indent="0" algn="ctr" rtl="0">
                        <a:spcBef>
                          <a:spcPts val="0"/>
                        </a:spcBef>
                        <a:spcAft>
                          <a:spcPts val="0"/>
                        </a:spcAft>
                        <a:buNone/>
                      </a:pPr>
                      <a:r>
                        <a:rPr lang="en" sz="2400"/>
                        <a:t>48</a:t>
                      </a:r>
                      <a:endParaRPr sz="2400"/>
                    </a:p>
                  </a:txBody>
                  <a:tcPr marL="91425" marR="91425" marT="91425" marB="91425"/>
                </a:tc>
                <a:tc>
                  <a:txBody>
                    <a:bodyPr/>
                    <a:lstStyle/>
                    <a:p>
                      <a:pPr marL="0" lvl="0" indent="0" algn="ctr" rtl="0">
                        <a:spcBef>
                          <a:spcPts val="0"/>
                        </a:spcBef>
                        <a:spcAft>
                          <a:spcPts val="0"/>
                        </a:spcAft>
                        <a:buNone/>
                      </a:pPr>
                      <a:r>
                        <a:rPr lang="en" sz="2400"/>
                        <a:t>47</a:t>
                      </a:r>
                      <a:endParaRPr sz="2400"/>
                    </a:p>
                  </a:txBody>
                  <a:tcPr marL="91425" marR="91425" marT="91425" marB="91425"/>
                </a:tc>
                <a:tc>
                  <a:txBody>
                    <a:bodyPr/>
                    <a:lstStyle/>
                    <a:p>
                      <a:pPr marL="0" lvl="0" indent="0" algn="ctr" rtl="0">
                        <a:spcBef>
                          <a:spcPts val="0"/>
                        </a:spcBef>
                        <a:spcAft>
                          <a:spcPts val="0"/>
                        </a:spcAft>
                        <a:buNone/>
                      </a:pPr>
                      <a:r>
                        <a:rPr lang="en" sz="2400"/>
                        <a:t>130</a:t>
                      </a:r>
                      <a:endParaRPr sz="2400"/>
                    </a:p>
                  </a:txBody>
                  <a:tcPr marL="91425" marR="91425" marT="91425" marB="91425"/>
                </a:tc>
                <a:tc>
                  <a:txBody>
                    <a:bodyPr/>
                    <a:lstStyle/>
                    <a:p>
                      <a:pPr marL="0" lvl="0" indent="0" algn="ctr" rtl="0">
                        <a:spcBef>
                          <a:spcPts val="0"/>
                        </a:spcBef>
                        <a:spcAft>
                          <a:spcPts val="0"/>
                        </a:spcAft>
                        <a:buNone/>
                      </a:pPr>
                      <a:r>
                        <a:rPr lang="en" sz="2400"/>
                        <a:t>55</a:t>
                      </a:r>
                      <a:endParaRPr sz="2400"/>
                    </a:p>
                  </a:txBody>
                  <a:tcPr marL="91425" marR="91425" marT="91425" marB="91425"/>
                </a:tc>
                <a:tc>
                  <a:txBody>
                    <a:bodyPr/>
                    <a:lstStyle/>
                    <a:p>
                      <a:pPr marL="0" lvl="0" indent="0" algn="ctr" rtl="0">
                        <a:spcBef>
                          <a:spcPts val="0"/>
                        </a:spcBef>
                        <a:spcAft>
                          <a:spcPts val="0"/>
                        </a:spcAft>
                        <a:buNone/>
                      </a:pPr>
                      <a:r>
                        <a:rPr lang="en" sz="2400"/>
                        <a:t>62</a:t>
                      </a:r>
                      <a:endParaRPr sz="2400"/>
                    </a:p>
                  </a:txBody>
                  <a:tcPr marL="91425" marR="91425" marT="91425" marB="91425"/>
                </a:tc>
                <a:tc>
                  <a:txBody>
                    <a:bodyPr/>
                    <a:lstStyle/>
                    <a:p>
                      <a:pPr marL="0" lvl="0" indent="0" algn="ctr" rtl="0">
                        <a:spcBef>
                          <a:spcPts val="0"/>
                        </a:spcBef>
                        <a:spcAft>
                          <a:spcPts val="0"/>
                        </a:spcAft>
                        <a:buNone/>
                      </a:pPr>
                      <a:r>
                        <a:rPr lang="en" sz="2400"/>
                        <a:t>180</a:t>
                      </a:r>
                      <a:endParaRPr sz="2400"/>
                    </a:p>
                  </a:txBody>
                  <a:tcPr marL="91425" marR="91425" marT="91425" marB="91425"/>
                </a:tc>
                <a:tc>
                  <a:txBody>
                    <a:bodyPr/>
                    <a:lstStyle/>
                    <a:p>
                      <a:pPr marL="0" lvl="0" indent="0" algn="ctr" rtl="0">
                        <a:spcBef>
                          <a:spcPts val="0"/>
                        </a:spcBef>
                        <a:spcAft>
                          <a:spcPts val="0"/>
                        </a:spcAft>
                        <a:buNone/>
                      </a:pPr>
                      <a:r>
                        <a:rPr lang="en" sz="2400" dirty="0"/>
                        <a:t>41</a:t>
                      </a:r>
                      <a:endParaRPr sz="2400" dirty="0"/>
                    </a:p>
                  </a:txBody>
                  <a:tcPr marL="91425" marR="91425" marT="91425" marB="91425"/>
                </a:tc>
                <a:extLst>
                  <a:ext uri="{0D108BD9-81ED-4DB2-BD59-A6C34878D82A}">
                    <a16:rowId xmlns:a16="http://schemas.microsoft.com/office/drawing/2014/main" val="10001"/>
                  </a:ext>
                </a:extLst>
              </a:tr>
            </a:tbl>
          </a:graphicData>
        </a:graphic>
      </p:graphicFrame>
      <p:sp>
        <p:nvSpPr>
          <p:cNvPr id="115" name="Google Shape;115;p22"/>
          <p:cNvSpPr txBox="1"/>
          <p:nvPr/>
        </p:nvSpPr>
        <p:spPr>
          <a:xfrm>
            <a:off x="384275" y="5749475"/>
            <a:ext cx="7360500" cy="960600"/>
          </a:xfrm>
          <a:prstGeom prst="rect">
            <a:avLst/>
          </a:prstGeom>
          <a:noFill/>
          <a:ln>
            <a:noFill/>
          </a:ln>
        </p:spPr>
        <p:txBody>
          <a:bodyPr spcFirstLastPara="1" wrap="square" lIns="91425" tIns="91425" rIns="91425" bIns="91425" anchor="t" anchorCtr="0">
            <a:noAutofit/>
          </a:bodyPr>
          <a:lstStyle/>
          <a:p>
            <a:pPr marL="457200" lvl="0" indent="-406400" algn="l" rtl="0">
              <a:spcBef>
                <a:spcPts val="0"/>
              </a:spcBef>
              <a:spcAft>
                <a:spcPts val="0"/>
              </a:spcAft>
              <a:buSzPts val="2800"/>
              <a:buChar char="●"/>
            </a:pPr>
            <a:r>
              <a:rPr lang="en" sz="2800"/>
              <a:t>What is the median?</a:t>
            </a:r>
            <a:endParaRPr sz="280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1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19"/>
        <p:cNvGrpSpPr/>
        <p:nvPr/>
      </p:nvGrpSpPr>
      <p:grpSpPr>
        <a:xfrm>
          <a:off x="0" y="0"/>
          <a:ext cx="0" cy="0"/>
          <a:chOff x="0" y="0"/>
          <a:chExt cx="0" cy="0"/>
        </a:xfrm>
      </p:grpSpPr>
      <p:sp>
        <p:nvSpPr>
          <p:cNvPr id="120" name="Google Shape;120;p23"/>
          <p:cNvSpPr txBox="1">
            <a:spLocks noGrp="1"/>
          </p:cNvSpPr>
          <p:nvPr>
            <p:ph type="title"/>
          </p:nvPr>
        </p:nvSpPr>
        <p:spPr>
          <a:xfrm>
            <a:off x="311700" y="59967"/>
            <a:ext cx="8520600" cy="7635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Clr>
                <a:schemeClr val="dk1"/>
              </a:buClr>
              <a:buSzPts val="1100"/>
              <a:buFont typeface="Arial"/>
              <a:buNone/>
            </a:pPr>
            <a:r>
              <a:rPr lang="en"/>
              <a:t>Median: Practice Problem</a:t>
            </a:r>
            <a:endParaRPr/>
          </a:p>
        </p:txBody>
      </p:sp>
      <p:sp>
        <p:nvSpPr>
          <p:cNvPr id="121" name="Google Shape;121;p23"/>
          <p:cNvSpPr txBox="1">
            <a:spLocks noGrp="1"/>
          </p:cNvSpPr>
          <p:nvPr>
            <p:ph type="body" idx="1"/>
          </p:nvPr>
        </p:nvSpPr>
        <p:spPr>
          <a:xfrm>
            <a:off x="103200" y="2592675"/>
            <a:ext cx="8834400" cy="4189200"/>
          </a:xfrm>
          <a:prstGeom prst="rect">
            <a:avLst/>
          </a:prstGeom>
        </p:spPr>
        <p:txBody>
          <a:bodyPr spcFirstLastPara="1" wrap="square" lIns="91425" tIns="91425" rIns="91425" bIns="91425" anchor="t" anchorCtr="0">
            <a:noAutofit/>
          </a:bodyPr>
          <a:lstStyle/>
          <a:p>
            <a:pPr marL="457200" lvl="0" indent="-393700" algn="l" rtl="0">
              <a:spcBef>
                <a:spcPts val="0"/>
              </a:spcBef>
              <a:spcAft>
                <a:spcPts val="0"/>
              </a:spcAft>
              <a:buSzPts val="2600"/>
              <a:buChar char="●"/>
            </a:pPr>
            <a:r>
              <a:rPr lang="en" sz="2600" u="sng"/>
              <a:t>Step 1</a:t>
            </a:r>
            <a:r>
              <a:rPr lang="en" sz="2600"/>
              <a:t>: arrange the numbers in numerical order:  lowest to highest</a:t>
            </a:r>
            <a:endParaRPr sz="2600"/>
          </a:p>
          <a:p>
            <a:pPr marL="914400" lvl="1" indent="-393700" algn="l" rtl="0">
              <a:spcBef>
                <a:spcPts val="0"/>
              </a:spcBef>
              <a:spcAft>
                <a:spcPts val="0"/>
              </a:spcAft>
              <a:buSzPts val="2600"/>
              <a:buChar char="○"/>
            </a:pPr>
            <a:r>
              <a:rPr lang="en" sz="2600"/>
              <a:t>21, 41, 45, 47, 48, 55, 62, 130, 180</a:t>
            </a:r>
            <a:endParaRPr sz="2600"/>
          </a:p>
          <a:p>
            <a:pPr marL="457200" lvl="0" indent="-393700" algn="l" rtl="0">
              <a:spcBef>
                <a:spcPts val="0"/>
              </a:spcBef>
              <a:spcAft>
                <a:spcPts val="0"/>
              </a:spcAft>
              <a:buSzPts val="2600"/>
              <a:buChar char="●"/>
            </a:pPr>
            <a:r>
              <a:rPr lang="en" sz="2600" u="sng"/>
              <a:t>Step 2</a:t>
            </a:r>
            <a:r>
              <a:rPr lang="en" sz="2600"/>
              <a:t>: find the middle value</a:t>
            </a:r>
            <a:endParaRPr sz="2600"/>
          </a:p>
          <a:p>
            <a:pPr marL="914400" lvl="1" indent="-393700" algn="l" rtl="0">
              <a:spcBef>
                <a:spcPts val="0"/>
              </a:spcBef>
              <a:spcAft>
                <a:spcPts val="0"/>
              </a:spcAft>
              <a:buSzPts val="2600"/>
              <a:buChar char="○"/>
            </a:pPr>
            <a:r>
              <a:rPr lang="en" sz="2600" b="1">
                <a:solidFill>
                  <a:srgbClr val="FF0000"/>
                </a:solidFill>
              </a:rPr>
              <a:t>48</a:t>
            </a:r>
            <a:r>
              <a:rPr lang="en" sz="2600"/>
              <a:t> is the middle value</a:t>
            </a:r>
            <a:endParaRPr sz="2600"/>
          </a:p>
          <a:p>
            <a:pPr marL="1371600" lvl="2" indent="-387350" algn="l" rtl="0">
              <a:spcBef>
                <a:spcPts val="0"/>
              </a:spcBef>
              <a:spcAft>
                <a:spcPts val="0"/>
              </a:spcAft>
              <a:buSzPts val="2500"/>
              <a:buChar char="■"/>
            </a:pPr>
            <a:r>
              <a:rPr lang="en" sz="2500" i="1"/>
              <a:t>The median is </a:t>
            </a:r>
            <a:r>
              <a:rPr lang="en" sz="2500" i="1">
                <a:solidFill>
                  <a:srgbClr val="FF0000"/>
                </a:solidFill>
              </a:rPr>
              <a:t>48</a:t>
            </a:r>
            <a:r>
              <a:rPr lang="en" sz="2500" i="1"/>
              <a:t>. The mean would be 69.9, which is much higher than the median because of the extreme low and high values in the data set. Therefore, the </a:t>
            </a:r>
            <a:r>
              <a:rPr lang="en" sz="2500" i="1">
                <a:solidFill>
                  <a:srgbClr val="9900FF"/>
                </a:solidFill>
              </a:rPr>
              <a:t>median </a:t>
            </a:r>
            <a:r>
              <a:rPr lang="en" sz="2500" i="1"/>
              <a:t>is a </a:t>
            </a:r>
            <a:r>
              <a:rPr lang="en" sz="2500" i="1" u="sng"/>
              <a:t>better</a:t>
            </a:r>
            <a:r>
              <a:rPr lang="en" sz="2500" i="1"/>
              <a:t> measure.</a:t>
            </a:r>
            <a:endParaRPr sz="2500" i="1"/>
          </a:p>
        </p:txBody>
      </p:sp>
      <p:graphicFrame>
        <p:nvGraphicFramePr>
          <p:cNvPr id="122" name="Google Shape;122;p23"/>
          <p:cNvGraphicFramePr/>
          <p:nvPr/>
        </p:nvGraphicFramePr>
        <p:xfrm>
          <a:off x="311700" y="989225"/>
          <a:ext cx="8520500" cy="1527545"/>
        </p:xfrm>
        <a:graphic>
          <a:graphicData uri="http://schemas.openxmlformats.org/drawingml/2006/table">
            <a:tbl>
              <a:tblPr>
                <a:noFill/>
                <a:tableStyleId>{E513ABD2-5763-4C70-9D2A-9A28CE618B8B}</a:tableStyleId>
              </a:tblPr>
              <a:tblGrid>
                <a:gridCol w="852050">
                  <a:extLst>
                    <a:ext uri="{9D8B030D-6E8A-4147-A177-3AD203B41FA5}">
                      <a16:colId xmlns:a16="http://schemas.microsoft.com/office/drawing/2014/main" val="20000"/>
                    </a:ext>
                  </a:extLst>
                </a:gridCol>
                <a:gridCol w="852050">
                  <a:extLst>
                    <a:ext uri="{9D8B030D-6E8A-4147-A177-3AD203B41FA5}">
                      <a16:colId xmlns:a16="http://schemas.microsoft.com/office/drawing/2014/main" val="20001"/>
                    </a:ext>
                  </a:extLst>
                </a:gridCol>
                <a:gridCol w="852050">
                  <a:extLst>
                    <a:ext uri="{9D8B030D-6E8A-4147-A177-3AD203B41FA5}">
                      <a16:colId xmlns:a16="http://schemas.microsoft.com/office/drawing/2014/main" val="20002"/>
                    </a:ext>
                  </a:extLst>
                </a:gridCol>
                <a:gridCol w="852050">
                  <a:extLst>
                    <a:ext uri="{9D8B030D-6E8A-4147-A177-3AD203B41FA5}">
                      <a16:colId xmlns:a16="http://schemas.microsoft.com/office/drawing/2014/main" val="20003"/>
                    </a:ext>
                  </a:extLst>
                </a:gridCol>
                <a:gridCol w="852050">
                  <a:extLst>
                    <a:ext uri="{9D8B030D-6E8A-4147-A177-3AD203B41FA5}">
                      <a16:colId xmlns:a16="http://schemas.microsoft.com/office/drawing/2014/main" val="20004"/>
                    </a:ext>
                  </a:extLst>
                </a:gridCol>
                <a:gridCol w="852050">
                  <a:extLst>
                    <a:ext uri="{9D8B030D-6E8A-4147-A177-3AD203B41FA5}">
                      <a16:colId xmlns:a16="http://schemas.microsoft.com/office/drawing/2014/main" val="20005"/>
                    </a:ext>
                  </a:extLst>
                </a:gridCol>
                <a:gridCol w="852050">
                  <a:extLst>
                    <a:ext uri="{9D8B030D-6E8A-4147-A177-3AD203B41FA5}">
                      <a16:colId xmlns:a16="http://schemas.microsoft.com/office/drawing/2014/main" val="20006"/>
                    </a:ext>
                  </a:extLst>
                </a:gridCol>
                <a:gridCol w="852050">
                  <a:extLst>
                    <a:ext uri="{9D8B030D-6E8A-4147-A177-3AD203B41FA5}">
                      <a16:colId xmlns:a16="http://schemas.microsoft.com/office/drawing/2014/main" val="20007"/>
                    </a:ext>
                  </a:extLst>
                </a:gridCol>
                <a:gridCol w="852050">
                  <a:extLst>
                    <a:ext uri="{9D8B030D-6E8A-4147-A177-3AD203B41FA5}">
                      <a16:colId xmlns:a16="http://schemas.microsoft.com/office/drawing/2014/main" val="20008"/>
                    </a:ext>
                  </a:extLst>
                </a:gridCol>
                <a:gridCol w="852050">
                  <a:extLst>
                    <a:ext uri="{9D8B030D-6E8A-4147-A177-3AD203B41FA5}">
                      <a16:colId xmlns:a16="http://schemas.microsoft.com/office/drawing/2014/main" val="20009"/>
                    </a:ext>
                  </a:extLst>
                </a:gridCol>
              </a:tblGrid>
              <a:tr h="613175">
                <a:tc>
                  <a:txBody>
                    <a:bodyPr/>
                    <a:lstStyle/>
                    <a:p>
                      <a:pPr marL="0" lvl="0" indent="0" algn="l" rtl="0">
                        <a:spcBef>
                          <a:spcPts val="0"/>
                        </a:spcBef>
                        <a:spcAft>
                          <a:spcPts val="0"/>
                        </a:spcAft>
                        <a:buNone/>
                      </a:pPr>
                      <a:r>
                        <a:rPr lang="en" sz="2400"/>
                        <a:t>Dog</a:t>
                      </a:r>
                      <a:endParaRPr sz="2400"/>
                    </a:p>
                  </a:txBody>
                  <a:tcPr marL="91425" marR="91425" marT="91425" marB="91425"/>
                </a:tc>
                <a:tc>
                  <a:txBody>
                    <a:bodyPr/>
                    <a:lstStyle/>
                    <a:p>
                      <a:pPr marL="0" lvl="0" indent="0" algn="ctr" rtl="0">
                        <a:spcBef>
                          <a:spcPts val="0"/>
                        </a:spcBef>
                        <a:spcAft>
                          <a:spcPts val="0"/>
                        </a:spcAft>
                        <a:buNone/>
                      </a:pPr>
                      <a:r>
                        <a:rPr lang="en" sz="2400"/>
                        <a:t>1</a:t>
                      </a:r>
                      <a:endParaRPr sz="2400"/>
                    </a:p>
                  </a:txBody>
                  <a:tcPr marL="91425" marR="91425" marT="91425" marB="91425"/>
                </a:tc>
                <a:tc>
                  <a:txBody>
                    <a:bodyPr/>
                    <a:lstStyle/>
                    <a:p>
                      <a:pPr marL="0" lvl="0" indent="0" algn="ctr" rtl="0">
                        <a:spcBef>
                          <a:spcPts val="0"/>
                        </a:spcBef>
                        <a:spcAft>
                          <a:spcPts val="0"/>
                        </a:spcAft>
                        <a:buNone/>
                      </a:pPr>
                      <a:r>
                        <a:rPr lang="en" sz="2400"/>
                        <a:t>2</a:t>
                      </a:r>
                      <a:endParaRPr sz="2400"/>
                    </a:p>
                  </a:txBody>
                  <a:tcPr marL="91425" marR="91425" marT="91425" marB="91425"/>
                </a:tc>
                <a:tc>
                  <a:txBody>
                    <a:bodyPr/>
                    <a:lstStyle/>
                    <a:p>
                      <a:pPr marL="0" lvl="0" indent="0" algn="ctr" rtl="0">
                        <a:spcBef>
                          <a:spcPts val="0"/>
                        </a:spcBef>
                        <a:spcAft>
                          <a:spcPts val="0"/>
                        </a:spcAft>
                        <a:buNone/>
                      </a:pPr>
                      <a:r>
                        <a:rPr lang="en" sz="2400"/>
                        <a:t>3</a:t>
                      </a:r>
                      <a:endParaRPr sz="2400"/>
                    </a:p>
                  </a:txBody>
                  <a:tcPr marL="91425" marR="91425" marT="91425" marB="91425"/>
                </a:tc>
                <a:tc>
                  <a:txBody>
                    <a:bodyPr/>
                    <a:lstStyle/>
                    <a:p>
                      <a:pPr marL="0" lvl="0" indent="0" algn="ctr" rtl="0">
                        <a:spcBef>
                          <a:spcPts val="0"/>
                        </a:spcBef>
                        <a:spcAft>
                          <a:spcPts val="0"/>
                        </a:spcAft>
                        <a:buNone/>
                      </a:pPr>
                      <a:r>
                        <a:rPr lang="en" sz="2400"/>
                        <a:t>4</a:t>
                      </a:r>
                      <a:endParaRPr sz="2400"/>
                    </a:p>
                  </a:txBody>
                  <a:tcPr marL="91425" marR="91425" marT="91425" marB="91425"/>
                </a:tc>
                <a:tc>
                  <a:txBody>
                    <a:bodyPr/>
                    <a:lstStyle/>
                    <a:p>
                      <a:pPr marL="0" lvl="0" indent="0" algn="ctr" rtl="0">
                        <a:spcBef>
                          <a:spcPts val="0"/>
                        </a:spcBef>
                        <a:spcAft>
                          <a:spcPts val="0"/>
                        </a:spcAft>
                        <a:buNone/>
                      </a:pPr>
                      <a:r>
                        <a:rPr lang="en" sz="2400"/>
                        <a:t>5</a:t>
                      </a:r>
                      <a:endParaRPr sz="2400"/>
                    </a:p>
                  </a:txBody>
                  <a:tcPr marL="91425" marR="91425" marT="91425" marB="91425"/>
                </a:tc>
                <a:tc>
                  <a:txBody>
                    <a:bodyPr/>
                    <a:lstStyle/>
                    <a:p>
                      <a:pPr marL="0" lvl="0" indent="0" algn="ctr" rtl="0">
                        <a:spcBef>
                          <a:spcPts val="0"/>
                        </a:spcBef>
                        <a:spcAft>
                          <a:spcPts val="0"/>
                        </a:spcAft>
                        <a:buNone/>
                      </a:pPr>
                      <a:r>
                        <a:rPr lang="en" sz="2400"/>
                        <a:t>6</a:t>
                      </a:r>
                      <a:endParaRPr sz="2400"/>
                    </a:p>
                  </a:txBody>
                  <a:tcPr marL="91425" marR="91425" marT="91425" marB="91425"/>
                </a:tc>
                <a:tc>
                  <a:txBody>
                    <a:bodyPr/>
                    <a:lstStyle/>
                    <a:p>
                      <a:pPr marL="0" lvl="0" indent="0" algn="ctr" rtl="0">
                        <a:spcBef>
                          <a:spcPts val="0"/>
                        </a:spcBef>
                        <a:spcAft>
                          <a:spcPts val="0"/>
                        </a:spcAft>
                        <a:buNone/>
                      </a:pPr>
                      <a:r>
                        <a:rPr lang="en" sz="2400"/>
                        <a:t>7</a:t>
                      </a:r>
                      <a:endParaRPr sz="2400"/>
                    </a:p>
                  </a:txBody>
                  <a:tcPr marL="91425" marR="91425" marT="91425" marB="91425"/>
                </a:tc>
                <a:tc>
                  <a:txBody>
                    <a:bodyPr/>
                    <a:lstStyle/>
                    <a:p>
                      <a:pPr marL="0" lvl="0" indent="0" algn="ctr" rtl="0">
                        <a:spcBef>
                          <a:spcPts val="0"/>
                        </a:spcBef>
                        <a:spcAft>
                          <a:spcPts val="0"/>
                        </a:spcAft>
                        <a:buNone/>
                      </a:pPr>
                      <a:r>
                        <a:rPr lang="en" sz="2400"/>
                        <a:t>8</a:t>
                      </a:r>
                      <a:endParaRPr sz="2400"/>
                    </a:p>
                  </a:txBody>
                  <a:tcPr marL="91425" marR="91425" marT="91425" marB="91425"/>
                </a:tc>
                <a:tc>
                  <a:txBody>
                    <a:bodyPr/>
                    <a:lstStyle/>
                    <a:p>
                      <a:pPr marL="0" lvl="0" indent="0" algn="ctr" rtl="0">
                        <a:spcBef>
                          <a:spcPts val="0"/>
                        </a:spcBef>
                        <a:spcAft>
                          <a:spcPts val="0"/>
                        </a:spcAft>
                        <a:buNone/>
                      </a:pPr>
                      <a:r>
                        <a:rPr lang="en" sz="2400"/>
                        <a:t>9</a:t>
                      </a:r>
                      <a:endParaRPr sz="2400"/>
                    </a:p>
                  </a:txBody>
                  <a:tcPr marL="91425" marR="91425" marT="91425" marB="91425"/>
                </a:tc>
                <a:extLst>
                  <a:ext uri="{0D108BD9-81ED-4DB2-BD59-A6C34878D82A}">
                    <a16:rowId xmlns:a16="http://schemas.microsoft.com/office/drawing/2014/main" val="10000"/>
                  </a:ext>
                </a:extLst>
              </a:tr>
              <a:tr h="778325">
                <a:tc>
                  <a:txBody>
                    <a:bodyPr/>
                    <a:lstStyle/>
                    <a:p>
                      <a:pPr marL="0" lvl="0" indent="0" algn="l" rtl="0">
                        <a:spcBef>
                          <a:spcPts val="0"/>
                        </a:spcBef>
                        <a:spcAft>
                          <a:spcPts val="0"/>
                        </a:spcAft>
                        <a:buNone/>
                      </a:pPr>
                      <a:r>
                        <a:rPr lang="en" sz="2400"/>
                        <a:t>Time (s)</a:t>
                      </a:r>
                      <a:endParaRPr sz="2400"/>
                    </a:p>
                  </a:txBody>
                  <a:tcPr marL="91425" marR="91425" marT="91425" marB="91425"/>
                </a:tc>
                <a:tc>
                  <a:txBody>
                    <a:bodyPr/>
                    <a:lstStyle/>
                    <a:p>
                      <a:pPr marL="0" lvl="0" indent="0" algn="ctr" rtl="0">
                        <a:spcBef>
                          <a:spcPts val="0"/>
                        </a:spcBef>
                        <a:spcAft>
                          <a:spcPts val="0"/>
                        </a:spcAft>
                        <a:buNone/>
                      </a:pPr>
                      <a:r>
                        <a:rPr lang="en" sz="2400"/>
                        <a:t>45</a:t>
                      </a:r>
                      <a:endParaRPr sz="2400"/>
                    </a:p>
                  </a:txBody>
                  <a:tcPr marL="91425" marR="91425" marT="91425" marB="91425"/>
                </a:tc>
                <a:tc>
                  <a:txBody>
                    <a:bodyPr/>
                    <a:lstStyle/>
                    <a:p>
                      <a:pPr marL="0" lvl="0" indent="0" algn="ctr" rtl="0">
                        <a:spcBef>
                          <a:spcPts val="0"/>
                        </a:spcBef>
                        <a:spcAft>
                          <a:spcPts val="0"/>
                        </a:spcAft>
                        <a:buNone/>
                      </a:pPr>
                      <a:r>
                        <a:rPr lang="en" sz="2400"/>
                        <a:t>21</a:t>
                      </a:r>
                      <a:endParaRPr sz="2400"/>
                    </a:p>
                  </a:txBody>
                  <a:tcPr marL="91425" marR="91425" marT="91425" marB="91425"/>
                </a:tc>
                <a:tc>
                  <a:txBody>
                    <a:bodyPr/>
                    <a:lstStyle/>
                    <a:p>
                      <a:pPr marL="0" lvl="0" indent="0" algn="ctr" rtl="0">
                        <a:spcBef>
                          <a:spcPts val="0"/>
                        </a:spcBef>
                        <a:spcAft>
                          <a:spcPts val="0"/>
                        </a:spcAft>
                        <a:buNone/>
                      </a:pPr>
                      <a:r>
                        <a:rPr lang="en" sz="2400"/>
                        <a:t>48</a:t>
                      </a:r>
                      <a:endParaRPr sz="2400"/>
                    </a:p>
                  </a:txBody>
                  <a:tcPr marL="91425" marR="91425" marT="91425" marB="91425"/>
                </a:tc>
                <a:tc>
                  <a:txBody>
                    <a:bodyPr/>
                    <a:lstStyle/>
                    <a:p>
                      <a:pPr marL="0" lvl="0" indent="0" algn="ctr" rtl="0">
                        <a:spcBef>
                          <a:spcPts val="0"/>
                        </a:spcBef>
                        <a:spcAft>
                          <a:spcPts val="0"/>
                        </a:spcAft>
                        <a:buNone/>
                      </a:pPr>
                      <a:r>
                        <a:rPr lang="en" sz="2400"/>
                        <a:t>47</a:t>
                      </a:r>
                      <a:endParaRPr sz="2400"/>
                    </a:p>
                  </a:txBody>
                  <a:tcPr marL="91425" marR="91425" marT="91425" marB="91425"/>
                </a:tc>
                <a:tc>
                  <a:txBody>
                    <a:bodyPr/>
                    <a:lstStyle/>
                    <a:p>
                      <a:pPr marL="0" lvl="0" indent="0" algn="ctr" rtl="0">
                        <a:spcBef>
                          <a:spcPts val="0"/>
                        </a:spcBef>
                        <a:spcAft>
                          <a:spcPts val="0"/>
                        </a:spcAft>
                        <a:buNone/>
                      </a:pPr>
                      <a:r>
                        <a:rPr lang="en" sz="2400"/>
                        <a:t>130</a:t>
                      </a:r>
                      <a:endParaRPr sz="2400"/>
                    </a:p>
                  </a:txBody>
                  <a:tcPr marL="91425" marR="91425" marT="91425" marB="91425"/>
                </a:tc>
                <a:tc>
                  <a:txBody>
                    <a:bodyPr/>
                    <a:lstStyle/>
                    <a:p>
                      <a:pPr marL="0" lvl="0" indent="0" algn="ctr" rtl="0">
                        <a:spcBef>
                          <a:spcPts val="0"/>
                        </a:spcBef>
                        <a:spcAft>
                          <a:spcPts val="0"/>
                        </a:spcAft>
                        <a:buNone/>
                      </a:pPr>
                      <a:r>
                        <a:rPr lang="en" sz="2400"/>
                        <a:t>55</a:t>
                      </a:r>
                      <a:endParaRPr sz="2400"/>
                    </a:p>
                  </a:txBody>
                  <a:tcPr marL="91425" marR="91425" marT="91425" marB="91425"/>
                </a:tc>
                <a:tc>
                  <a:txBody>
                    <a:bodyPr/>
                    <a:lstStyle/>
                    <a:p>
                      <a:pPr marL="0" lvl="0" indent="0" algn="ctr" rtl="0">
                        <a:spcBef>
                          <a:spcPts val="0"/>
                        </a:spcBef>
                        <a:spcAft>
                          <a:spcPts val="0"/>
                        </a:spcAft>
                        <a:buNone/>
                      </a:pPr>
                      <a:r>
                        <a:rPr lang="en" sz="2400"/>
                        <a:t>62</a:t>
                      </a:r>
                      <a:endParaRPr sz="2400"/>
                    </a:p>
                  </a:txBody>
                  <a:tcPr marL="91425" marR="91425" marT="91425" marB="91425"/>
                </a:tc>
                <a:tc>
                  <a:txBody>
                    <a:bodyPr/>
                    <a:lstStyle/>
                    <a:p>
                      <a:pPr marL="0" lvl="0" indent="0" algn="ctr" rtl="0">
                        <a:spcBef>
                          <a:spcPts val="0"/>
                        </a:spcBef>
                        <a:spcAft>
                          <a:spcPts val="0"/>
                        </a:spcAft>
                        <a:buNone/>
                      </a:pPr>
                      <a:r>
                        <a:rPr lang="en" sz="2400"/>
                        <a:t>180</a:t>
                      </a:r>
                      <a:endParaRPr sz="2400"/>
                    </a:p>
                  </a:txBody>
                  <a:tcPr marL="91425" marR="91425" marT="91425" marB="91425"/>
                </a:tc>
                <a:tc>
                  <a:txBody>
                    <a:bodyPr/>
                    <a:lstStyle/>
                    <a:p>
                      <a:pPr marL="0" lvl="0" indent="0" algn="ctr" rtl="0">
                        <a:spcBef>
                          <a:spcPts val="0"/>
                        </a:spcBef>
                        <a:spcAft>
                          <a:spcPts val="0"/>
                        </a:spcAft>
                        <a:buNone/>
                      </a:pPr>
                      <a:r>
                        <a:rPr lang="en" sz="2400"/>
                        <a:t>41</a:t>
                      </a:r>
                      <a:endParaRPr sz="2400"/>
                    </a:p>
                  </a:txBody>
                  <a:tcPr marL="91425" marR="91425" marT="91425" marB="91425"/>
                </a:tc>
                <a:extLst>
                  <a:ext uri="{0D108BD9-81ED-4DB2-BD59-A6C34878D82A}">
                    <a16:rowId xmlns:a16="http://schemas.microsoft.com/office/drawing/2014/main" val="10001"/>
                  </a:ext>
                </a:extLst>
              </a:tr>
            </a:tbl>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21">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21">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21">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21">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Shape 126"/>
        <p:cNvGrpSpPr/>
        <p:nvPr/>
      </p:nvGrpSpPr>
      <p:grpSpPr>
        <a:xfrm>
          <a:off x="0" y="0"/>
          <a:ext cx="0" cy="0"/>
          <a:chOff x="0" y="0"/>
          <a:chExt cx="0" cy="0"/>
        </a:xfrm>
      </p:grpSpPr>
      <p:sp>
        <p:nvSpPr>
          <p:cNvPr id="127" name="Google Shape;127;p24"/>
          <p:cNvSpPr txBox="1">
            <a:spLocks noGrp="1"/>
          </p:cNvSpPr>
          <p:nvPr>
            <p:ph type="title"/>
          </p:nvPr>
        </p:nvSpPr>
        <p:spPr>
          <a:xfrm>
            <a:off x="311700" y="59967"/>
            <a:ext cx="8520600" cy="7635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a:t>Mode</a:t>
            </a:r>
            <a:endParaRPr/>
          </a:p>
        </p:txBody>
      </p:sp>
      <p:sp>
        <p:nvSpPr>
          <p:cNvPr id="128" name="Google Shape;128;p24"/>
          <p:cNvSpPr txBox="1">
            <a:spLocks noGrp="1"/>
          </p:cNvSpPr>
          <p:nvPr>
            <p:ph type="body" idx="1"/>
          </p:nvPr>
        </p:nvSpPr>
        <p:spPr>
          <a:xfrm>
            <a:off x="185775" y="927025"/>
            <a:ext cx="8646600" cy="2695800"/>
          </a:xfrm>
          <a:prstGeom prst="rect">
            <a:avLst/>
          </a:prstGeom>
        </p:spPr>
        <p:txBody>
          <a:bodyPr spcFirstLastPara="1" wrap="square" lIns="91425" tIns="91425" rIns="91425" bIns="91425" anchor="t" anchorCtr="0">
            <a:noAutofit/>
          </a:bodyPr>
          <a:lstStyle/>
          <a:p>
            <a:pPr marL="457200" lvl="0" indent="-393700" algn="l" rtl="0">
              <a:spcBef>
                <a:spcPts val="0"/>
              </a:spcBef>
              <a:spcAft>
                <a:spcPts val="0"/>
              </a:spcAft>
              <a:buSzPts val="2600"/>
              <a:buChar char="●"/>
            </a:pPr>
            <a:r>
              <a:rPr lang="en" sz="2600"/>
              <a:t>Mode: the value that appears most often in a data set</a:t>
            </a:r>
            <a:endParaRPr sz="2600"/>
          </a:p>
          <a:p>
            <a:pPr marL="742950" lvl="1" indent="-393700" algn="l" rtl="0">
              <a:spcBef>
                <a:spcPts val="0"/>
              </a:spcBef>
              <a:spcAft>
                <a:spcPts val="0"/>
              </a:spcAft>
              <a:buSzPts val="2600"/>
              <a:buChar char="○"/>
            </a:pPr>
            <a:r>
              <a:rPr lang="en" sz="2600"/>
              <a:t>Only useful when describing distribution of data where the mean and median would </a:t>
            </a:r>
            <a:r>
              <a:rPr lang="en" sz="2600" u="sng"/>
              <a:t>not</a:t>
            </a:r>
            <a:r>
              <a:rPr lang="en" sz="2600"/>
              <a:t> be appropriate</a:t>
            </a:r>
            <a:endParaRPr sz="2600"/>
          </a:p>
          <a:p>
            <a:pPr marL="1200150" lvl="2" indent="-393700" algn="l" rtl="0">
              <a:spcBef>
                <a:spcPts val="0"/>
              </a:spcBef>
              <a:spcAft>
                <a:spcPts val="0"/>
              </a:spcAft>
              <a:buSzPts val="2600"/>
              <a:buChar char="■"/>
            </a:pPr>
            <a:r>
              <a:rPr lang="en"/>
              <a:t>Not usually used to measure central tendency</a:t>
            </a:r>
            <a:endParaRPr/>
          </a:p>
          <a:p>
            <a:pPr marL="1200150" lvl="2" indent="-393700" algn="l" rtl="0">
              <a:spcBef>
                <a:spcPts val="0"/>
              </a:spcBef>
              <a:spcAft>
                <a:spcPts val="0"/>
              </a:spcAft>
              <a:buSzPts val="2600"/>
              <a:buChar char="■"/>
            </a:pPr>
            <a:r>
              <a:rPr lang="en"/>
              <a:t>Example: bimodal distribution</a:t>
            </a: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8">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28">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28">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28">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33"/>
        <p:cNvGrpSpPr/>
        <p:nvPr/>
      </p:nvGrpSpPr>
      <p:grpSpPr>
        <a:xfrm>
          <a:off x="0" y="0"/>
          <a:ext cx="0" cy="0"/>
          <a:chOff x="0" y="0"/>
          <a:chExt cx="0" cy="0"/>
        </a:xfrm>
      </p:grpSpPr>
      <p:sp>
        <p:nvSpPr>
          <p:cNvPr id="134" name="Google Shape;134;p25"/>
          <p:cNvSpPr txBox="1">
            <a:spLocks noGrp="1"/>
          </p:cNvSpPr>
          <p:nvPr>
            <p:ph type="title"/>
          </p:nvPr>
        </p:nvSpPr>
        <p:spPr>
          <a:xfrm>
            <a:off x="311700" y="59967"/>
            <a:ext cx="8520600" cy="7635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b="1">
                <a:solidFill>
                  <a:srgbClr val="0000FF"/>
                </a:solidFill>
              </a:rPr>
              <a:t>Quick Review</a:t>
            </a:r>
            <a:endParaRPr b="1">
              <a:solidFill>
                <a:srgbClr val="0000FF"/>
              </a:solidFill>
            </a:endParaRPr>
          </a:p>
        </p:txBody>
      </p:sp>
      <p:sp>
        <p:nvSpPr>
          <p:cNvPr id="135" name="Google Shape;135;p25"/>
          <p:cNvSpPr txBox="1">
            <a:spLocks noGrp="1"/>
          </p:cNvSpPr>
          <p:nvPr>
            <p:ph type="body" idx="1"/>
          </p:nvPr>
        </p:nvSpPr>
        <p:spPr>
          <a:xfrm>
            <a:off x="311700" y="1079433"/>
            <a:ext cx="8520600" cy="4555200"/>
          </a:xfrm>
          <a:prstGeom prst="rect">
            <a:avLst/>
          </a:prstGeom>
        </p:spPr>
        <p:txBody>
          <a:bodyPr spcFirstLastPara="1" wrap="square" lIns="91425" tIns="91425" rIns="91425" bIns="91425" anchor="t" anchorCtr="0">
            <a:noAutofit/>
          </a:bodyPr>
          <a:lstStyle/>
          <a:p>
            <a:pPr marL="457200" lvl="0" indent="-406400" algn="l" rtl="0">
              <a:spcBef>
                <a:spcPts val="0"/>
              </a:spcBef>
              <a:spcAft>
                <a:spcPts val="0"/>
              </a:spcAft>
              <a:buSzPts val="2800"/>
              <a:buAutoNum type="arabicPeriod"/>
            </a:pPr>
            <a:r>
              <a:rPr lang="en"/>
              <a:t>What are the three measures of central tendency?</a:t>
            </a:r>
            <a:endParaRPr/>
          </a:p>
          <a:p>
            <a:pPr marL="914400" lvl="1" indent="-393700" algn="l" rtl="0">
              <a:spcBef>
                <a:spcPts val="0"/>
              </a:spcBef>
              <a:spcAft>
                <a:spcPts val="0"/>
              </a:spcAft>
              <a:buClr>
                <a:srgbClr val="FF0000"/>
              </a:buClr>
              <a:buSzPts val="2600"/>
              <a:buAutoNum type="alphaLcPeriod"/>
            </a:pPr>
            <a:r>
              <a:rPr lang="en" sz="2600">
                <a:solidFill>
                  <a:srgbClr val="FF0000"/>
                </a:solidFill>
              </a:rPr>
              <a:t>Answer: mean, median, and mode</a:t>
            </a:r>
            <a:endParaRPr sz="2600">
              <a:solidFill>
                <a:srgbClr val="FF0000"/>
              </a:solidFill>
            </a:endParaRPr>
          </a:p>
          <a:p>
            <a:pPr marL="457200" lvl="0" indent="-406400" algn="l" rtl="0">
              <a:spcBef>
                <a:spcPts val="0"/>
              </a:spcBef>
              <a:spcAft>
                <a:spcPts val="0"/>
              </a:spcAft>
              <a:buSzPts val="2800"/>
              <a:buAutoNum type="arabicPeriod"/>
            </a:pPr>
            <a:r>
              <a:rPr lang="en"/>
              <a:t>Which measure of central tendency is best for data sets that have abnormal values (ie extreme high and low outliers)? Why?</a:t>
            </a:r>
            <a:endParaRPr/>
          </a:p>
          <a:p>
            <a:pPr marL="914400" lvl="1" indent="-393700" algn="l" rtl="0">
              <a:spcBef>
                <a:spcPts val="0"/>
              </a:spcBef>
              <a:spcAft>
                <a:spcPts val="0"/>
              </a:spcAft>
              <a:buClr>
                <a:srgbClr val="FF0000"/>
              </a:buClr>
              <a:buSzPts val="2600"/>
              <a:buAutoNum type="alphaLcPeriod"/>
            </a:pPr>
            <a:r>
              <a:rPr lang="en" sz="2600">
                <a:solidFill>
                  <a:srgbClr val="FF0000"/>
                </a:solidFill>
              </a:rPr>
              <a:t>Answer: median. The median is </a:t>
            </a:r>
            <a:r>
              <a:rPr lang="en" sz="2600" b="1" u="sng">
                <a:solidFill>
                  <a:srgbClr val="FF0000"/>
                </a:solidFill>
              </a:rPr>
              <a:t>not</a:t>
            </a:r>
            <a:r>
              <a:rPr lang="en" sz="2600">
                <a:solidFill>
                  <a:srgbClr val="FF0000"/>
                </a:solidFill>
              </a:rPr>
              <a:t> distorted by extreme large or small measurements</a:t>
            </a: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3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3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35">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39"/>
        <p:cNvGrpSpPr/>
        <p:nvPr/>
      </p:nvGrpSpPr>
      <p:grpSpPr>
        <a:xfrm>
          <a:off x="0" y="0"/>
          <a:ext cx="0" cy="0"/>
          <a:chOff x="0" y="0"/>
          <a:chExt cx="0" cy="0"/>
        </a:xfrm>
      </p:grpSpPr>
      <p:sp>
        <p:nvSpPr>
          <p:cNvPr id="140" name="Google Shape;140;p26"/>
          <p:cNvSpPr txBox="1">
            <a:spLocks noGrp="1"/>
          </p:cNvSpPr>
          <p:nvPr>
            <p:ph type="title"/>
          </p:nvPr>
        </p:nvSpPr>
        <p:spPr>
          <a:xfrm>
            <a:off x="311700" y="59967"/>
            <a:ext cx="8520600" cy="7635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b="1">
                <a:solidFill>
                  <a:srgbClr val="0000FF"/>
                </a:solidFill>
              </a:rPr>
              <a:t>Practice Problem</a:t>
            </a:r>
            <a:endParaRPr b="1">
              <a:solidFill>
                <a:srgbClr val="0000FF"/>
              </a:solidFill>
            </a:endParaRPr>
          </a:p>
        </p:txBody>
      </p:sp>
      <p:sp>
        <p:nvSpPr>
          <p:cNvPr id="141" name="Google Shape;141;p26"/>
          <p:cNvSpPr txBox="1">
            <a:spLocks noGrp="1"/>
          </p:cNvSpPr>
          <p:nvPr>
            <p:ph type="body" idx="1"/>
          </p:nvPr>
        </p:nvSpPr>
        <p:spPr>
          <a:xfrm>
            <a:off x="152725" y="850825"/>
            <a:ext cx="8804100" cy="2402400"/>
          </a:xfrm>
          <a:prstGeom prst="rect">
            <a:avLst/>
          </a:prstGeom>
        </p:spPr>
        <p:txBody>
          <a:bodyPr spcFirstLastPara="1" wrap="square" lIns="91425" tIns="91425" rIns="91425" bIns="91425" anchor="t" anchorCtr="0">
            <a:noAutofit/>
          </a:bodyPr>
          <a:lstStyle/>
          <a:p>
            <a:pPr marL="0" lvl="0" indent="0" algn="l" rtl="0">
              <a:spcBef>
                <a:spcPts val="0"/>
              </a:spcBef>
              <a:spcAft>
                <a:spcPts val="1600"/>
              </a:spcAft>
              <a:buNone/>
            </a:pPr>
            <a:r>
              <a:rPr lang="en" sz="2600"/>
              <a:t>1. Researchers are interested in how long students spend on the TikTok app per day. They take a random sample of 10 high school students who use an iPhone. They examine the amount of time each student spends on TikTok by looking at their screen time for one whole day. The data is below:</a:t>
            </a:r>
            <a:endParaRPr sz="2600"/>
          </a:p>
        </p:txBody>
      </p:sp>
      <p:graphicFrame>
        <p:nvGraphicFramePr>
          <p:cNvPr id="142" name="Google Shape;142;p26"/>
          <p:cNvGraphicFramePr/>
          <p:nvPr/>
        </p:nvGraphicFramePr>
        <p:xfrm>
          <a:off x="152825" y="3874475"/>
          <a:ext cx="8803850" cy="1310580"/>
        </p:xfrm>
        <a:graphic>
          <a:graphicData uri="http://schemas.openxmlformats.org/drawingml/2006/table">
            <a:tbl>
              <a:tblPr>
                <a:noFill/>
                <a:tableStyleId>{E513ABD2-5763-4C70-9D2A-9A28CE618B8B}</a:tableStyleId>
              </a:tblPr>
              <a:tblGrid>
                <a:gridCol w="1588100">
                  <a:extLst>
                    <a:ext uri="{9D8B030D-6E8A-4147-A177-3AD203B41FA5}">
                      <a16:colId xmlns:a16="http://schemas.microsoft.com/office/drawing/2014/main" val="20000"/>
                    </a:ext>
                  </a:extLst>
                </a:gridCol>
                <a:gridCol w="721575">
                  <a:extLst>
                    <a:ext uri="{9D8B030D-6E8A-4147-A177-3AD203B41FA5}">
                      <a16:colId xmlns:a16="http://schemas.microsoft.com/office/drawing/2014/main" val="20001"/>
                    </a:ext>
                  </a:extLst>
                </a:gridCol>
                <a:gridCol w="721575">
                  <a:extLst>
                    <a:ext uri="{9D8B030D-6E8A-4147-A177-3AD203B41FA5}">
                      <a16:colId xmlns:a16="http://schemas.microsoft.com/office/drawing/2014/main" val="20002"/>
                    </a:ext>
                  </a:extLst>
                </a:gridCol>
                <a:gridCol w="721575">
                  <a:extLst>
                    <a:ext uri="{9D8B030D-6E8A-4147-A177-3AD203B41FA5}">
                      <a16:colId xmlns:a16="http://schemas.microsoft.com/office/drawing/2014/main" val="20003"/>
                    </a:ext>
                  </a:extLst>
                </a:gridCol>
                <a:gridCol w="721575">
                  <a:extLst>
                    <a:ext uri="{9D8B030D-6E8A-4147-A177-3AD203B41FA5}">
                      <a16:colId xmlns:a16="http://schemas.microsoft.com/office/drawing/2014/main" val="20004"/>
                    </a:ext>
                  </a:extLst>
                </a:gridCol>
                <a:gridCol w="721575">
                  <a:extLst>
                    <a:ext uri="{9D8B030D-6E8A-4147-A177-3AD203B41FA5}">
                      <a16:colId xmlns:a16="http://schemas.microsoft.com/office/drawing/2014/main" val="20005"/>
                    </a:ext>
                  </a:extLst>
                </a:gridCol>
                <a:gridCol w="721575">
                  <a:extLst>
                    <a:ext uri="{9D8B030D-6E8A-4147-A177-3AD203B41FA5}">
                      <a16:colId xmlns:a16="http://schemas.microsoft.com/office/drawing/2014/main" val="20006"/>
                    </a:ext>
                  </a:extLst>
                </a:gridCol>
                <a:gridCol w="721575">
                  <a:extLst>
                    <a:ext uri="{9D8B030D-6E8A-4147-A177-3AD203B41FA5}">
                      <a16:colId xmlns:a16="http://schemas.microsoft.com/office/drawing/2014/main" val="20007"/>
                    </a:ext>
                  </a:extLst>
                </a:gridCol>
                <a:gridCol w="721575">
                  <a:extLst>
                    <a:ext uri="{9D8B030D-6E8A-4147-A177-3AD203B41FA5}">
                      <a16:colId xmlns:a16="http://schemas.microsoft.com/office/drawing/2014/main" val="20008"/>
                    </a:ext>
                  </a:extLst>
                </a:gridCol>
                <a:gridCol w="721575">
                  <a:extLst>
                    <a:ext uri="{9D8B030D-6E8A-4147-A177-3AD203B41FA5}">
                      <a16:colId xmlns:a16="http://schemas.microsoft.com/office/drawing/2014/main" val="20009"/>
                    </a:ext>
                  </a:extLst>
                </a:gridCol>
                <a:gridCol w="721575">
                  <a:extLst>
                    <a:ext uri="{9D8B030D-6E8A-4147-A177-3AD203B41FA5}">
                      <a16:colId xmlns:a16="http://schemas.microsoft.com/office/drawing/2014/main" val="20010"/>
                    </a:ext>
                  </a:extLst>
                </a:gridCol>
              </a:tblGrid>
              <a:tr h="381000">
                <a:tc>
                  <a:txBody>
                    <a:bodyPr/>
                    <a:lstStyle/>
                    <a:p>
                      <a:pPr marL="0" lvl="0" indent="0" algn="l" rtl="0">
                        <a:spcBef>
                          <a:spcPts val="0"/>
                        </a:spcBef>
                        <a:spcAft>
                          <a:spcPts val="0"/>
                        </a:spcAft>
                        <a:buNone/>
                      </a:pPr>
                      <a:r>
                        <a:rPr lang="en" sz="2000"/>
                        <a:t>Student</a:t>
                      </a:r>
                      <a:endParaRPr sz="2000"/>
                    </a:p>
                  </a:txBody>
                  <a:tcPr marL="91425" marR="91425" marT="91425" marB="91425"/>
                </a:tc>
                <a:tc>
                  <a:txBody>
                    <a:bodyPr/>
                    <a:lstStyle/>
                    <a:p>
                      <a:pPr marL="0" lvl="0" indent="0" algn="ctr" rtl="0">
                        <a:spcBef>
                          <a:spcPts val="0"/>
                        </a:spcBef>
                        <a:spcAft>
                          <a:spcPts val="0"/>
                        </a:spcAft>
                        <a:buNone/>
                      </a:pPr>
                      <a:r>
                        <a:rPr lang="en" sz="2200"/>
                        <a:t>1</a:t>
                      </a:r>
                      <a:endParaRPr sz="2200"/>
                    </a:p>
                  </a:txBody>
                  <a:tcPr marL="91425" marR="91425" marT="91425" marB="91425"/>
                </a:tc>
                <a:tc>
                  <a:txBody>
                    <a:bodyPr/>
                    <a:lstStyle/>
                    <a:p>
                      <a:pPr marL="0" lvl="0" indent="0" algn="ctr" rtl="0">
                        <a:spcBef>
                          <a:spcPts val="0"/>
                        </a:spcBef>
                        <a:spcAft>
                          <a:spcPts val="0"/>
                        </a:spcAft>
                        <a:buNone/>
                      </a:pPr>
                      <a:r>
                        <a:rPr lang="en" sz="2200"/>
                        <a:t>2</a:t>
                      </a:r>
                      <a:endParaRPr sz="2200"/>
                    </a:p>
                  </a:txBody>
                  <a:tcPr marL="91425" marR="91425" marT="91425" marB="91425"/>
                </a:tc>
                <a:tc>
                  <a:txBody>
                    <a:bodyPr/>
                    <a:lstStyle/>
                    <a:p>
                      <a:pPr marL="0" lvl="0" indent="0" algn="ctr" rtl="0">
                        <a:spcBef>
                          <a:spcPts val="0"/>
                        </a:spcBef>
                        <a:spcAft>
                          <a:spcPts val="0"/>
                        </a:spcAft>
                        <a:buNone/>
                      </a:pPr>
                      <a:r>
                        <a:rPr lang="en" sz="2200"/>
                        <a:t>3</a:t>
                      </a:r>
                      <a:endParaRPr sz="2200"/>
                    </a:p>
                  </a:txBody>
                  <a:tcPr marL="91425" marR="91425" marT="91425" marB="91425"/>
                </a:tc>
                <a:tc>
                  <a:txBody>
                    <a:bodyPr/>
                    <a:lstStyle/>
                    <a:p>
                      <a:pPr marL="0" lvl="0" indent="0" algn="ctr" rtl="0">
                        <a:spcBef>
                          <a:spcPts val="0"/>
                        </a:spcBef>
                        <a:spcAft>
                          <a:spcPts val="0"/>
                        </a:spcAft>
                        <a:buNone/>
                      </a:pPr>
                      <a:r>
                        <a:rPr lang="en" sz="2200"/>
                        <a:t>4</a:t>
                      </a:r>
                      <a:endParaRPr sz="2200"/>
                    </a:p>
                  </a:txBody>
                  <a:tcPr marL="91425" marR="91425" marT="91425" marB="91425"/>
                </a:tc>
                <a:tc>
                  <a:txBody>
                    <a:bodyPr/>
                    <a:lstStyle/>
                    <a:p>
                      <a:pPr marL="0" lvl="0" indent="0" algn="ctr" rtl="0">
                        <a:spcBef>
                          <a:spcPts val="0"/>
                        </a:spcBef>
                        <a:spcAft>
                          <a:spcPts val="0"/>
                        </a:spcAft>
                        <a:buNone/>
                      </a:pPr>
                      <a:r>
                        <a:rPr lang="en" sz="2200"/>
                        <a:t>5</a:t>
                      </a:r>
                      <a:endParaRPr sz="2200"/>
                    </a:p>
                  </a:txBody>
                  <a:tcPr marL="91425" marR="91425" marT="91425" marB="91425"/>
                </a:tc>
                <a:tc>
                  <a:txBody>
                    <a:bodyPr/>
                    <a:lstStyle/>
                    <a:p>
                      <a:pPr marL="0" lvl="0" indent="0" algn="ctr" rtl="0">
                        <a:spcBef>
                          <a:spcPts val="0"/>
                        </a:spcBef>
                        <a:spcAft>
                          <a:spcPts val="0"/>
                        </a:spcAft>
                        <a:buNone/>
                      </a:pPr>
                      <a:r>
                        <a:rPr lang="en" sz="2200"/>
                        <a:t>6</a:t>
                      </a:r>
                      <a:endParaRPr sz="2200"/>
                    </a:p>
                  </a:txBody>
                  <a:tcPr marL="91425" marR="91425" marT="91425" marB="91425"/>
                </a:tc>
                <a:tc>
                  <a:txBody>
                    <a:bodyPr/>
                    <a:lstStyle/>
                    <a:p>
                      <a:pPr marL="0" lvl="0" indent="0" algn="ctr" rtl="0">
                        <a:spcBef>
                          <a:spcPts val="0"/>
                        </a:spcBef>
                        <a:spcAft>
                          <a:spcPts val="0"/>
                        </a:spcAft>
                        <a:buNone/>
                      </a:pPr>
                      <a:r>
                        <a:rPr lang="en" sz="2200"/>
                        <a:t>7</a:t>
                      </a:r>
                      <a:endParaRPr sz="2200"/>
                    </a:p>
                  </a:txBody>
                  <a:tcPr marL="91425" marR="91425" marT="91425" marB="91425"/>
                </a:tc>
                <a:tc>
                  <a:txBody>
                    <a:bodyPr/>
                    <a:lstStyle/>
                    <a:p>
                      <a:pPr marL="0" lvl="0" indent="0" algn="ctr" rtl="0">
                        <a:spcBef>
                          <a:spcPts val="0"/>
                        </a:spcBef>
                        <a:spcAft>
                          <a:spcPts val="0"/>
                        </a:spcAft>
                        <a:buNone/>
                      </a:pPr>
                      <a:r>
                        <a:rPr lang="en" sz="2200"/>
                        <a:t>8</a:t>
                      </a:r>
                      <a:endParaRPr sz="2200"/>
                    </a:p>
                  </a:txBody>
                  <a:tcPr marL="91425" marR="91425" marT="91425" marB="91425"/>
                </a:tc>
                <a:tc>
                  <a:txBody>
                    <a:bodyPr/>
                    <a:lstStyle/>
                    <a:p>
                      <a:pPr marL="0" lvl="0" indent="0" algn="ctr" rtl="0">
                        <a:spcBef>
                          <a:spcPts val="0"/>
                        </a:spcBef>
                        <a:spcAft>
                          <a:spcPts val="0"/>
                        </a:spcAft>
                        <a:buNone/>
                      </a:pPr>
                      <a:r>
                        <a:rPr lang="en" sz="2200"/>
                        <a:t>9</a:t>
                      </a:r>
                      <a:endParaRPr sz="2200"/>
                    </a:p>
                  </a:txBody>
                  <a:tcPr marL="91425" marR="91425" marT="91425" marB="91425"/>
                </a:tc>
                <a:tc>
                  <a:txBody>
                    <a:bodyPr/>
                    <a:lstStyle/>
                    <a:p>
                      <a:pPr marL="0" lvl="0" indent="0" algn="ctr" rtl="0">
                        <a:spcBef>
                          <a:spcPts val="0"/>
                        </a:spcBef>
                        <a:spcAft>
                          <a:spcPts val="0"/>
                        </a:spcAft>
                        <a:buNone/>
                      </a:pPr>
                      <a:r>
                        <a:rPr lang="en" sz="2200"/>
                        <a:t>10</a:t>
                      </a:r>
                      <a:endParaRPr sz="2200"/>
                    </a:p>
                  </a:txBody>
                  <a:tcPr marL="91425" marR="91425" marT="91425" marB="91425"/>
                </a:tc>
                <a:extLst>
                  <a:ext uri="{0D108BD9-81ED-4DB2-BD59-A6C34878D82A}">
                    <a16:rowId xmlns:a16="http://schemas.microsoft.com/office/drawing/2014/main" val="10000"/>
                  </a:ext>
                </a:extLst>
              </a:tr>
              <a:tr h="396200">
                <a:tc>
                  <a:txBody>
                    <a:bodyPr/>
                    <a:lstStyle/>
                    <a:p>
                      <a:pPr marL="0" lvl="0" indent="0" algn="l" rtl="0">
                        <a:spcBef>
                          <a:spcPts val="0"/>
                        </a:spcBef>
                        <a:spcAft>
                          <a:spcPts val="0"/>
                        </a:spcAft>
                        <a:buNone/>
                      </a:pPr>
                      <a:r>
                        <a:rPr lang="en" sz="2000"/>
                        <a:t>Time (min/day)</a:t>
                      </a:r>
                      <a:endParaRPr sz="2000"/>
                    </a:p>
                  </a:txBody>
                  <a:tcPr marL="91425" marR="91425" marT="91425" marB="91425"/>
                </a:tc>
                <a:tc>
                  <a:txBody>
                    <a:bodyPr/>
                    <a:lstStyle/>
                    <a:p>
                      <a:pPr marL="0" lvl="0" indent="0" algn="ctr" rtl="0">
                        <a:spcBef>
                          <a:spcPts val="0"/>
                        </a:spcBef>
                        <a:spcAft>
                          <a:spcPts val="0"/>
                        </a:spcAft>
                        <a:buNone/>
                      </a:pPr>
                      <a:r>
                        <a:rPr lang="en" sz="2200"/>
                        <a:t>10</a:t>
                      </a:r>
                      <a:endParaRPr sz="2200"/>
                    </a:p>
                  </a:txBody>
                  <a:tcPr marL="91425" marR="91425" marT="91425" marB="91425"/>
                </a:tc>
                <a:tc>
                  <a:txBody>
                    <a:bodyPr/>
                    <a:lstStyle/>
                    <a:p>
                      <a:pPr marL="0" lvl="0" indent="0" algn="ctr" rtl="0">
                        <a:spcBef>
                          <a:spcPts val="0"/>
                        </a:spcBef>
                        <a:spcAft>
                          <a:spcPts val="0"/>
                        </a:spcAft>
                        <a:buNone/>
                      </a:pPr>
                      <a:r>
                        <a:rPr lang="en" sz="2200"/>
                        <a:t>55</a:t>
                      </a:r>
                      <a:endParaRPr sz="2200"/>
                    </a:p>
                  </a:txBody>
                  <a:tcPr marL="91425" marR="91425" marT="91425" marB="91425"/>
                </a:tc>
                <a:tc>
                  <a:txBody>
                    <a:bodyPr/>
                    <a:lstStyle/>
                    <a:p>
                      <a:pPr marL="0" lvl="0" indent="0" algn="ctr" rtl="0">
                        <a:spcBef>
                          <a:spcPts val="0"/>
                        </a:spcBef>
                        <a:spcAft>
                          <a:spcPts val="0"/>
                        </a:spcAft>
                        <a:buNone/>
                      </a:pPr>
                      <a:r>
                        <a:rPr lang="en" sz="2200"/>
                        <a:t>85</a:t>
                      </a:r>
                      <a:endParaRPr sz="2200"/>
                    </a:p>
                  </a:txBody>
                  <a:tcPr marL="91425" marR="91425" marT="91425" marB="91425"/>
                </a:tc>
                <a:tc>
                  <a:txBody>
                    <a:bodyPr/>
                    <a:lstStyle/>
                    <a:p>
                      <a:pPr marL="0" lvl="0" indent="0" algn="ctr" rtl="0">
                        <a:spcBef>
                          <a:spcPts val="0"/>
                        </a:spcBef>
                        <a:spcAft>
                          <a:spcPts val="0"/>
                        </a:spcAft>
                        <a:buNone/>
                      </a:pPr>
                      <a:r>
                        <a:rPr lang="en" sz="2200"/>
                        <a:t>25</a:t>
                      </a:r>
                      <a:endParaRPr sz="2200"/>
                    </a:p>
                  </a:txBody>
                  <a:tcPr marL="91425" marR="91425" marT="91425" marB="91425"/>
                </a:tc>
                <a:tc>
                  <a:txBody>
                    <a:bodyPr/>
                    <a:lstStyle/>
                    <a:p>
                      <a:pPr marL="0" lvl="0" indent="0" algn="ctr" rtl="0">
                        <a:spcBef>
                          <a:spcPts val="0"/>
                        </a:spcBef>
                        <a:spcAft>
                          <a:spcPts val="0"/>
                        </a:spcAft>
                        <a:buNone/>
                      </a:pPr>
                      <a:r>
                        <a:rPr lang="en" sz="2200"/>
                        <a:t>44</a:t>
                      </a:r>
                      <a:endParaRPr sz="2200"/>
                    </a:p>
                  </a:txBody>
                  <a:tcPr marL="91425" marR="91425" marT="91425" marB="91425"/>
                </a:tc>
                <a:tc>
                  <a:txBody>
                    <a:bodyPr/>
                    <a:lstStyle/>
                    <a:p>
                      <a:pPr marL="0" lvl="0" indent="0" algn="ctr" rtl="0">
                        <a:spcBef>
                          <a:spcPts val="0"/>
                        </a:spcBef>
                        <a:spcAft>
                          <a:spcPts val="0"/>
                        </a:spcAft>
                        <a:buNone/>
                      </a:pPr>
                      <a:r>
                        <a:rPr lang="en" sz="2200"/>
                        <a:t>37</a:t>
                      </a:r>
                      <a:endParaRPr sz="2200"/>
                    </a:p>
                  </a:txBody>
                  <a:tcPr marL="91425" marR="91425" marT="91425" marB="91425"/>
                </a:tc>
                <a:tc>
                  <a:txBody>
                    <a:bodyPr/>
                    <a:lstStyle/>
                    <a:p>
                      <a:pPr marL="0" lvl="0" indent="0" algn="ctr" rtl="0">
                        <a:spcBef>
                          <a:spcPts val="0"/>
                        </a:spcBef>
                        <a:spcAft>
                          <a:spcPts val="0"/>
                        </a:spcAft>
                        <a:buNone/>
                      </a:pPr>
                      <a:r>
                        <a:rPr lang="en" sz="2200"/>
                        <a:t>42</a:t>
                      </a:r>
                      <a:endParaRPr sz="2200"/>
                    </a:p>
                  </a:txBody>
                  <a:tcPr marL="91425" marR="91425" marT="91425" marB="91425"/>
                </a:tc>
                <a:tc>
                  <a:txBody>
                    <a:bodyPr/>
                    <a:lstStyle/>
                    <a:p>
                      <a:pPr marL="0" lvl="0" indent="0" algn="ctr" rtl="0">
                        <a:spcBef>
                          <a:spcPts val="0"/>
                        </a:spcBef>
                        <a:spcAft>
                          <a:spcPts val="0"/>
                        </a:spcAft>
                        <a:buNone/>
                      </a:pPr>
                      <a:r>
                        <a:rPr lang="en" sz="2200"/>
                        <a:t>201</a:t>
                      </a:r>
                      <a:endParaRPr sz="2200"/>
                    </a:p>
                  </a:txBody>
                  <a:tcPr marL="91425" marR="91425" marT="91425" marB="91425"/>
                </a:tc>
                <a:tc>
                  <a:txBody>
                    <a:bodyPr/>
                    <a:lstStyle/>
                    <a:p>
                      <a:pPr marL="0" lvl="0" indent="0" algn="ctr" rtl="0">
                        <a:spcBef>
                          <a:spcPts val="0"/>
                        </a:spcBef>
                        <a:spcAft>
                          <a:spcPts val="0"/>
                        </a:spcAft>
                        <a:buNone/>
                      </a:pPr>
                      <a:r>
                        <a:rPr lang="en" sz="2200"/>
                        <a:t>56</a:t>
                      </a:r>
                      <a:endParaRPr sz="2200"/>
                    </a:p>
                  </a:txBody>
                  <a:tcPr marL="91425" marR="91425" marT="91425" marB="91425"/>
                </a:tc>
                <a:tc>
                  <a:txBody>
                    <a:bodyPr/>
                    <a:lstStyle/>
                    <a:p>
                      <a:pPr marL="0" lvl="0" indent="0" algn="ctr" rtl="0">
                        <a:spcBef>
                          <a:spcPts val="0"/>
                        </a:spcBef>
                        <a:spcAft>
                          <a:spcPts val="0"/>
                        </a:spcAft>
                        <a:buNone/>
                      </a:pPr>
                      <a:r>
                        <a:rPr lang="en" sz="2200"/>
                        <a:t>59</a:t>
                      </a:r>
                      <a:endParaRPr sz="2200"/>
                    </a:p>
                  </a:txBody>
                  <a:tcPr marL="91425" marR="91425" marT="91425" marB="91425"/>
                </a:tc>
                <a:extLst>
                  <a:ext uri="{0D108BD9-81ED-4DB2-BD59-A6C34878D82A}">
                    <a16:rowId xmlns:a16="http://schemas.microsoft.com/office/drawing/2014/main" val="10001"/>
                  </a:ext>
                </a:extLst>
              </a:tr>
            </a:tbl>
          </a:graphicData>
        </a:graphic>
      </p:graphicFrame>
      <p:sp>
        <p:nvSpPr>
          <p:cNvPr id="143" name="Google Shape;143;p26"/>
          <p:cNvSpPr txBox="1"/>
          <p:nvPr/>
        </p:nvSpPr>
        <p:spPr>
          <a:xfrm>
            <a:off x="152725" y="5345675"/>
            <a:ext cx="8679600" cy="13950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2600"/>
              <a:t>For this data set determine the mean, median, and mode. Then identify which measure of central tendency would be most accurate for this data set.</a:t>
            </a:r>
            <a:endParaRPr sz="260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47"/>
        <p:cNvGrpSpPr/>
        <p:nvPr/>
      </p:nvGrpSpPr>
      <p:grpSpPr>
        <a:xfrm>
          <a:off x="0" y="0"/>
          <a:ext cx="0" cy="0"/>
          <a:chOff x="0" y="0"/>
          <a:chExt cx="0" cy="0"/>
        </a:xfrm>
      </p:grpSpPr>
      <p:sp>
        <p:nvSpPr>
          <p:cNvPr id="148" name="Google Shape;148;p27"/>
          <p:cNvSpPr txBox="1">
            <a:spLocks noGrp="1"/>
          </p:cNvSpPr>
          <p:nvPr>
            <p:ph type="title"/>
          </p:nvPr>
        </p:nvSpPr>
        <p:spPr>
          <a:xfrm>
            <a:off x="311700" y="59967"/>
            <a:ext cx="8520600" cy="7635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b="1">
                <a:solidFill>
                  <a:srgbClr val="0000FF"/>
                </a:solidFill>
              </a:rPr>
              <a:t>Practice Problem</a:t>
            </a:r>
            <a:endParaRPr b="1">
              <a:solidFill>
                <a:srgbClr val="0000FF"/>
              </a:solidFill>
            </a:endParaRPr>
          </a:p>
        </p:txBody>
      </p:sp>
      <p:graphicFrame>
        <p:nvGraphicFramePr>
          <p:cNvPr id="149" name="Google Shape;149;p27"/>
          <p:cNvGraphicFramePr/>
          <p:nvPr/>
        </p:nvGraphicFramePr>
        <p:xfrm>
          <a:off x="152825" y="1283675"/>
          <a:ext cx="8803850" cy="1310580"/>
        </p:xfrm>
        <a:graphic>
          <a:graphicData uri="http://schemas.openxmlformats.org/drawingml/2006/table">
            <a:tbl>
              <a:tblPr>
                <a:noFill/>
                <a:tableStyleId>{E513ABD2-5763-4C70-9D2A-9A28CE618B8B}</a:tableStyleId>
              </a:tblPr>
              <a:tblGrid>
                <a:gridCol w="1588100">
                  <a:extLst>
                    <a:ext uri="{9D8B030D-6E8A-4147-A177-3AD203B41FA5}">
                      <a16:colId xmlns:a16="http://schemas.microsoft.com/office/drawing/2014/main" val="20000"/>
                    </a:ext>
                  </a:extLst>
                </a:gridCol>
                <a:gridCol w="721575">
                  <a:extLst>
                    <a:ext uri="{9D8B030D-6E8A-4147-A177-3AD203B41FA5}">
                      <a16:colId xmlns:a16="http://schemas.microsoft.com/office/drawing/2014/main" val="20001"/>
                    </a:ext>
                  </a:extLst>
                </a:gridCol>
                <a:gridCol w="721575">
                  <a:extLst>
                    <a:ext uri="{9D8B030D-6E8A-4147-A177-3AD203B41FA5}">
                      <a16:colId xmlns:a16="http://schemas.microsoft.com/office/drawing/2014/main" val="20002"/>
                    </a:ext>
                  </a:extLst>
                </a:gridCol>
                <a:gridCol w="721575">
                  <a:extLst>
                    <a:ext uri="{9D8B030D-6E8A-4147-A177-3AD203B41FA5}">
                      <a16:colId xmlns:a16="http://schemas.microsoft.com/office/drawing/2014/main" val="20003"/>
                    </a:ext>
                  </a:extLst>
                </a:gridCol>
                <a:gridCol w="721575">
                  <a:extLst>
                    <a:ext uri="{9D8B030D-6E8A-4147-A177-3AD203B41FA5}">
                      <a16:colId xmlns:a16="http://schemas.microsoft.com/office/drawing/2014/main" val="20004"/>
                    </a:ext>
                  </a:extLst>
                </a:gridCol>
                <a:gridCol w="721575">
                  <a:extLst>
                    <a:ext uri="{9D8B030D-6E8A-4147-A177-3AD203B41FA5}">
                      <a16:colId xmlns:a16="http://schemas.microsoft.com/office/drawing/2014/main" val="20005"/>
                    </a:ext>
                  </a:extLst>
                </a:gridCol>
                <a:gridCol w="721575">
                  <a:extLst>
                    <a:ext uri="{9D8B030D-6E8A-4147-A177-3AD203B41FA5}">
                      <a16:colId xmlns:a16="http://schemas.microsoft.com/office/drawing/2014/main" val="20006"/>
                    </a:ext>
                  </a:extLst>
                </a:gridCol>
                <a:gridCol w="721575">
                  <a:extLst>
                    <a:ext uri="{9D8B030D-6E8A-4147-A177-3AD203B41FA5}">
                      <a16:colId xmlns:a16="http://schemas.microsoft.com/office/drawing/2014/main" val="20007"/>
                    </a:ext>
                  </a:extLst>
                </a:gridCol>
                <a:gridCol w="721575">
                  <a:extLst>
                    <a:ext uri="{9D8B030D-6E8A-4147-A177-3AD203B41FA5}">
                      <a16:colId xmlns:a16="http://schemas.microsoft.com/office/drawing/2014/main" val="20008"/>
                    </a:ext>
                  </a:extLst>
                </a:gridCol>
                <a:gridCol w="721575">
                  <a:extLst>
                    <a:ext uri="{9D8B030D-6E8A-4147-A177-3AD203B41FA5}">
                      <a16:colId xmlns:a16="http://schemas.microsoft.com/office/drawing/2014/main" val="20009"/>
                    </a:ext>
                  </a:extLst>
                </a:gridCol>
                <a:gridCol w="721575">
                  <a:extLst>
                    <a:ext uri="{9D8B030D-6E8A-4147-A177-3AD203B41FA5}">
                      <a16:colId xmlns:a16="http://schemas.microsoft.com/office/drawing/2014/main" val="20010"/>
                    </a:ext>
                  </a:extLst>
                </a:gridCol>
              </a:tblGrid>
              <a:tr h="381000">
                <a:tc>
                  <a:txBody>
                    <a:bodyPr/>
                    <a:lstStyle/>
                    <a:p>
                      <a:pPr marL="0" lvl="0" indent="0" algn="l" rtl="0">
                        <a:spcBef>
                          <a:spcPts val="0"/>
                        </a:spcBef>
                        <a:spcAft>
                          <a:spcPts val="0"/>
                        </a:spcAft>
                        <a:buNone/>
                      </a:pPr>
                      <a:r>
                        <a:rPr lang="en" sz="2000"/>
                        <a:t>Student</a:t>
                      </a:r>
                      <a:endParaRPr sz="2000"/>
                    </a:p>
                  </a:txBody>
                  <a:tcPr marL="91425" marR="91425" marT="91425" marB="91425"/>
                </a:tc>
                <a:tc>
                  <a:txBody>
                    <a:bodyPr/>
                    <a:lstStyle/>
                    <a:p>
                      <a:pPr marL="0" lvl="0" indent="0" algn="ctr" rtl="0">
                        <a:spcBef>
                          <a:spcPts val="0"/>
                        </a:spcBef>
                        <a:spcAft>
                          <a:spcPts val="0"/>
                        </a:spcAft>
                        <a:buNone/>
                      </a:pPr>
                      <a:r>
                        <a:rPr lang="en" sz="2200"/>
                        <a:t>1</a:t>
                      </a:r>
                      <a:endParaRPr sz="2200"/>
                    </a:p>
                  </a:txBody>
                  <a:tcPr marL="91425" marR="91425" marT="91425" marB="91425"/>
                </a:tc>
                <a:tc>
                  <a:txBody>
                    <a:bodyPr/>
                    <a:lstStyle/>
                    <a:p>
                      <a:pPr marL="0" lvl="0" indent="0" algn="ctr" rtl="0">
                        <a:spcBef>
                          <a:spcPts val="0"/>
                        </a:spcBef>
                        <a:spcAft>
                          <a:spcPts val="0"/>
                        </a:spcAft>
                        <a:buNone/>
                      </a:pPr>
                      <a:r>
                        <a:rPr lang="en" sz="2200"/>
                        <a:t>2</a:t>
                      </a:r>
                      <a:endParaRPr sz="2200"/>
                    </a:p>
                  </a:txBody>
                  <a:tcPr marL="91425" marR="91425" marT="91425" marB="91425"/>
                </a:tc>
                <a:tc>
                  <a:txBody>
                    <a:bodyPr/>
                    <a:lstStyle/>
                    <a:p>
                      <a:pPr marL="0" lvl="0" indent="0" algn="ctr" rtl="0">
                        <a:spcBef>
                          <a:spcPts val="0"/>
                        </a:spcBef>
                        <a:spcAft>
                          <a:spcPts val="0"/>
                        </a:spcAft>
                        <a:buNone/>
                      </a:pPr>
                      <a:r>
                        <a:rPr lang="en" sz="2200"/>
                        <a:t>3</a:t>
                      </a:r>
                      <a:endParaRPr sz="2200"/>
                    </a:p>
                  </a:txBody>
                  <a:tcPr marL="91425" marR="91425" marT="91425" marB="91425"/>
                </a:tc>
                <a:tc>
                  <a:txBody>
                    <a:bodyPr/>
                    <a:lstStyle/>
                    <a:p>
                      <a:pPr marL="0" lvl="0" indent="0" algn="ctr" rtl="0">
                        <a:spcBef>
                          <a:spcPts val="0"/>
                        </a:spcBef>
                        <a:spcAft>
                          <a:spcPts val="0"/>
                        </a:spcAft>
                        <a:buNone/>
                      </a:pPr>
                      <a:r>
                        <a:rPr lang="en" sz="2200"/>
                        <a:t>4</a:t>
                      </a:r>
                      <a:endParaRPr sz="2200"/>
                    </a:p>
                  </a:txBody>
                  <a:tcPr marL="91425" marR="91425" marT="91425" marB="91425"/>
                </a:tc>
                <a:tc>
                  <a:txBody>
                    <a:bodyPr/>
                    <a:lstStyle/>
                    <a:p>
                      <a:pPr marL="0" lvl="0" indent="0" algn="ctr" rtl="0">
                        <a:spcBef>
                          <a:spcPts val="0"/>
                        </a:spcBef>
                        <a:spcAft>
                          <a:spcPts val="0"/>
                        </a:spcAft>
                        <a:buNone/>
                      </a:pPr>
                      <a:r>
                        <a:rPr lang="en" sz="2200"/>
                        <a:t>5</a:t>
                      </a:r>
                      <a:endParaRPr sz="2200"/>
                    </a:p>
                  </a:txBody>
                  <a:tcPr marL="91425" marR="91425" marT="91425" marB="91425"/>
                </a:tc>
                <a:tc>
                  <a:txBody>
                    <a:bodyPr/>
                    <a:lstStyle/>
                    <a:p>
                      <a:pPr marL="0" lvl="0" indent="0" algn="ctr" rtl="0">
                        <a:spcBef>
                          <a:spcPts val="0"/>
                        </a:spcBef>
                        <a:spcAft>
                          <a:spcPts val="0"/>
                        </a:spcAft>
                        <a:buNone/>
                      </a:pPr>
                      <a:r>
                        <a:rPr lang="en" sz="2200"/>
                        <a:t>6</a:t>
                      </a:r>
                      <a:endParaRPr sz="2200"/>
                    </a:p>
                  </a:txBody>
                  <a:tcPr marL="91425" marR="91425" marT="91425" marB="91425"/>
                </a:tc>
                <a:tc>
                  <a:txBody>
                    <a:bodyPr/>
                    <a:lstStyle/>
                    <a:p>
                      <a:pPr marL="0" lvl="0" indent="0" algn="ctr" rtl="0">
                        <a:spcBef>
                          <a:spcPts val="0"/>
                        </a:spcBef>
                        <a:spcAft>
                          <a:spcPts val="0"/>
                        </a:spcAft>
                        <a:buNone/>
                      </a:pPr>
                      <a:r>
                        <a:rPr lang="en" sz="2200"/>
                        <a:t>7</a:t>
                      </a:r>
                      <a:endParaRPr sz="2200"/>
                    </a:p>
                  </a:txBody>
                  <a:tcPr marL="91425" marR="91425" marT="91425" marB="91425"/>
                </a:tc>
                <a:tc>
                  <a:txBody>
                    <a:bodyPr/>
                    <a:lstStyle/>
                    <a:p>
                      <a:pPr marL="0" lvl="0" indent="0" algn="ctr" rtl="0">
                        <a:spcBef>
                          <a:spcPts val="0"/>
                        </a:spcBef>
                        <a:spcAft>
                          <a:spcPts val="0"/>
                        </a:spcAft>
                        <a:buNone/>
                      </a:pPr>
                      <a:r>
                        <a:rPr lang="en" sz="2200"/>
                        <a:t>8</a:t>
                      </a:r>
                      <a:endParaRPr sz="2200"/>
                    </a:p>
                  </a:txBody>
                  <a:tcPr marL="91425" marR="91425" marT="91425" marB="91425"/>
                </a:tc>
                <a:tc>
                  <a:txBody>
                    <a:bodyPr/>
                    <a:lstStyle/>
                    <a:p>
                      <a:pPr marL="0" lvl="0" indent="0" algn="ctr" rtl="0">
                        <a:spcBef>
                          <a:spcPts val="0"/>
                        </a:spcBef>
                        <a:spcAft>
                          <a:spcPts val="0"/>
                        </a:spcAft>
                        <a:buNone/>
                      </a:pPr>
                      <a:r>
                        <a:rPr lang="en" sz="2200"/>
                        <a:t>9</a:t>
                      </a:r>
                      <a:endParaRPr sz="2200"/>
                    </a:p>
                  </a:txBody>
                  <a:tcPr marL="91425" marR="91425" marT="91425" marB="91425"/>
                </a:tc>
                <a:tc>
                  <a:txBody>
                    <a:bodyPr/>
                    <a:lstStyle/>
                    <a:p>
                      <a:pPr marL="0" lvl="0" indent="0" algn="ctr" rtl="0">
                        <a:spcBef>
                          <a:spcPts val="0"/>
                        </a:spcBef>
                        <a:spcAft>
                          <a:spcPts val="0"/>
                        </a:spcAft>
                        <a:buNone/>
                      </a:pPr>
                      <a:r>
                        <a:rPr lang="en" sz="2200"/>
                        <a:t>10</a:t>
                      </a:r>
                      <a:endParaRPr sz="2200"/>
                    </a:p>
                  </a:txBody>
                  <a:tcPr marL="91425" marR="91425" marT="91425" marB="91425"/>
                </a:tc>
                <a:extLst>
                  <a:ext uri="{0D108BD9-81ED-4DB2-BD59-A6C34878D82A}">
                    <a16:rowId xmlns:a16="http://schemas.microsoft.com/office/drawing/2014/main" val="10000"/>
                  </a:ext>
                </a:extLst>
              </a:tr>
              <a:tr h="396200">
                <a:tc>
                  <a:txBody>
                    <a:bodyPr/>
                    <a:lstStyle/>
                    <a:p>
                      <a:pPr marL="0" lvl="0" indent="0" algn="l" rtl="0">
                        <a:spcBef>
                          <a:spcPts val="0"/>
                        </a:spcBef>
                        <a:spcAft>
                          <a:spcPts val="0"/>
                        </a:spcAft>
                        <a:buNone/>
                      </a:pPr>
                      <a:r>
                        <a:rPr lang="en" sz="2000"/>
                        <a:t>Time (min/day)</a:t>
                      </a:r>
                      <a:endParaRPr sz="2000"/>
                    </a:p>
                  </a:txBody>
                  <a:tcPr marL="91425" marR="91425" marT="91425" marB="91425"/>
                </a:tc>
                <a:tc>
                  <a:txBody>
                    <a:bodyPr/>
                    <a:lstStyle/>
                    <a:p>
                      <a:pPr marL="0" lvl="0" indent="0" algn="ctr" rtl="0">
                        <a:spcBef>
                          <a:spcPts val="0"/>
                        </a:spcBef>
                        <a:spcAft>
                          <a:spcPts val="0"/>
                        </a:spcAft>
                        <a:buNone/>
                      </a:pPr>
                      <a:r>
                        <a:rPr lang="en" sz="2200"/>
                        <a:t>10</a:t>
                      </a:r>
                      <a:endParaRPr sz="2200"/>
                    </a:p>
                  </a:txBody>
                  <a:tcPr marL="91425" marR="91425" marT="91425" marB="91425"/>
                </a:tc>
                <a:tc>
                  <a:txBody>
                    <a:bodyPr/>
                    <a:lstStyle/>
                    <a:p>
                      <a:pPr marL="0" lvl="0" indent="0" algn="ctr" rtl="0">
                        <a:spcBef>
                          <a:spcPts val="0"/>
                        </a:spcBef>
                        <a:spcAft>
                          <a:spcPts val="0"/>
                        </a:spcAft>
                        <a:buNone/>
                      </a:pPr>
                      <a:r>
                        <a:rPr lang="en" sz="2200"/>
                        <a:t>55</a:t>
                      </a:r>
                      <a:endParaRPr sz="2200"/>
                    </a:p>
                  </a:txBody>
                  <a:tcPr marL="91425" marR="91425" marT="91425" marB="91425"/>
                </a:tc>
                <a:tc>
                  <a:txBody>
                    <a:bodyPr/>
                    <a:lstStyle/>
                    <a:p>
                      <a:pPr marL="0" lvl="0" indent="0" algn="ctr" rtl="0">
                        <a:spcBef>
                          <a:spcPts val="0"/>
                        </a:spcBef>
                        <a:spcAft>
                          <a:spcPts val="0"/>
                        </a:spcAft>
                        <a:buNone/>
                      </a:pPr>
                      <a:r>
                        <a:rPr lang="en" sz="2200"/>
                        <a:t>85</a:t>
                      </a:r>
                      <a:endParaRPr sz="2200"/>
                    </a:p>
                  </a:txBody>
                  <a:tcPr marL="91425" marR="91425" marT="91425" marB="91425"/>
                </a:tc>
                <a:tc>
                  <a:txBody>
                    <a:bodyPr/>
                    <a:lstStyle/>
                    <a:p>
                      <a:pPr marL="0" lvl="0" indent="0" algn="ctr" rtl="0">
                        <a:spcBef>
                          <a:spcPts val="0"/>
                        </a:spcBef>
                        <a:spcAft>
                          <a:spcPts val="0"/>
                        </a:spcAft>
                        <a:buNone/>
                      </a:pPr>
                      <a:r>
                        <a:rPr lang="en" sz="2200"/>
                        <a:t>25</a:t>
                      </a:r>
                      <a:endParaRPr sz="2200"/>
                    </a:p>
                  </a:txBody>
                  <a:tcPr marL="91425" marR="91425" marT="91425" marB="91425"/>
                </a:tc>
                <a:tc>
                  <a:txBody>
                    <a:bodyPr/>
                    <a:lstStyle/>
                    <a:p>
                      <a:pPr marL="0" lvl="0" indent="0" algn="ctr" rtl="0">
                        <a:spcBef>
                          <a:spcPts val="0"/>
                        </a:spcBef>
                        <a:spcAft>
                          <a:spcPts val="0"/>
                        </a:spcAft>
                        <a:buNone/>
                      </a:pPr>
                      <a:r>
                        <a:rPr lang="en" sz="2200"/>
                        <a:t>44</a:t>
                      </a:r>
                      <a:endParaRPr sz="2200"/>
                    </a:p>
                  </a:txBody>
                  <a:tcPr marL="91425" marR="91425" marT="91425" marB="91425"/>
                </a:tc>
                <a:tc>
                  <a:txBody>
                    <a:bodyPr/>
                    <a:lstStyle/>
                    <a:p>
                      <a:pPr marL="0" lvl="0" indent="0" algn="ctr" rtl="0">
                        <a:spcBef>
                          <a:spcPts val="0"/>
                        </a:spcBef>
                        <a:spcAft>
                          <a:spcPts val="0"/>
                        </a:spcAft>
                        <a:buNone/>
                      </a:pPr>
                      <a:r>
                        <a:rPr lang="en" sz="2200"/>
                        <a:t>37</a:t>
                      </a:r>
                      <a:endParaRPr sz="2200"/>
                    </a:p>
                  </a:txBody>
                  <a:tcPr marL="91425" marR="91425" marT="91425" marB="91425"/>
                </a:tc>
                <a:tc>
                  <a:txBody>
                    <a:bodyPr/>
                    <a:lstStyle/>
                    <a:p>
                      <a:pPr marL="0" lvl="0" indent="0" algn="ctr" rtl="0">
                        <a:spcBef>
                          <a:spcPts val="0"/>
                        </a:spcBef>
                        <a:spcAft>
                          <a:spcPts val="0"/>
                        </a:spcAft>
                        <a:buNone/>
                      </a:pPr>
                      <a:r>
                        <a:rPr lang="en" sz="2200"/>
                        <a:t>42</a:t>
                      </a:r>
                      <a:endParaRPr sz="2200"/>
                    </a:p>
                  </a:txBody>
                  <a:tcPr marL="91425" marR="91425" marT="91425" marB="91425"/>
                </a:tc>
                <a:tc>
                  <a:txBody>
                    <a:bodyPr/>
                    <a:lstStyle/>
                    <a:p>
                      <a:pPr marL="0" lvl="0" indent="0" algn="ctr" rtl="0">
                        <a:spcBef>
                          <a:spcPts val="0"/>
                        </a:spcBef>
                        <a:spcAft>
                          <a:spcPts val="0"/>
                        </a:spcAft>
                        <a:buNone/>
                      </a:pPr>
                      <a:r>
                        <a:rPr lang="en" sz="2200"/>
                        <a:t>201</a:t>
                      </a:r>
                      <a:endParaRPr sz="2200"/>
                    </a:p>
                  </a:txBody>
                  <a:tcPr marL="91425" marR="91425" marT="91425" marB="91425"/>
                </a:tc>
                <a:tc>
                  <a:txBody>
                    <a:bodyPr/>
                    <a:lstStyle/>
                    <a:p>
                      <a:pPr marL="0" lvl="0" indent="0" algn="ctr" rtl="0">
                        <a:spcBef>
                          <a:spcPts val="0"/>
                        </a:spcBef>
                        <a:spcAft>
                          <a:spcPts val="0"/>
                        </a:spcAft>
                        <a:buNone/>
                      </a:pPr>
                      <a:r>
                        <a:rPr lang="en" sz="2200"/>
                        <a:t>56</a:t>
                      </a:r>
                      <a:endParaRPr sz="2200"/>
                    </a:p>
                  </a:txBody>
                  <a:tcPr marL="91425" marR="91425" marT="91425" marB="91425"/>
                </a:tc>
                <a:tc>
                  <a:txBody>
                    <a:bodyPr/>
                    <a:lstStyle/>
                    <a:p>
                      <a:pPr marL="0" lvl="0" indent="0" algn="ctr" rtl="0">
                        <a:spcBef>
                          <a:spcPts val="0"/>
                        </a:spcBef>
                        <a:spcAft>
                          <a:spcPts val="0"/>
                        </a:spcAft>
                        <a:buNone/>
                      </a:pPr>
                      <a:r>
                        <a:rPr lang="en" sz="2200"/>
                        <a:t>59</a:t>
                      </a:r>
                      <a:endParaRPr sz="2200"/>
                    </a:p>
                  </a:txBody>
                  <a:tcPr marL="91425" marR="91425" marT="91425" marB="91425"/>
                </a:tc>
                <a:extLst>
                  <a:ext uri="{0D108BD9-81ED-4DB2-BD59-A6C34878D82A}">
                    <a16:rowId xmlns:a16="http://schemas.microsoft.com/office/drawing/2014/main" val="10001"/>
                  </a:ext>
                </a:extLst>
              </a:tr>
            </a:tbl>
          </a:graphicData>
        </a:graphic>
      </p:graphicFrame>
      <p:sp>
        <p:nvSpPr>
          <p:cNvPr id="150" name="Google Shape;150;p27"/>
          <p:cNvSpPr txBox="1"/>
          <p:nvPr/>
        </p:nvSpPr>
        <p:spPr>
          <a:xfrm>
            <a:off x="152825" y="2731500"/>
            <a:ext cx="8679600" cy="2697300"/>
          </a:xfrm>
          <a:prstGeom prst="rect">
            <a:avLst/>
          </a:prstGeom>
          <a:noFill/>
          <a:ln>
            <a:noFill/>
          </a:ln>
        </p:spPr>
        <p:txBody>
          <a:bodyPr spcFirstLastPara="1" wrap="square" lIns="91425" tIns="91425" rIns="91425" bIns="91425" anchor="t" anchorCtr="0">
            <a:noAutofit/>
          </a:bodyPr>
          <a:lstStyle/>
          <a:p>
            <a:pPr marL="457200" lvl="0" indent="-393700" algn="l" rtl="0">
              <a:spcBef>
                <a:spcPts val="0"/>
              </a:spcBef>
              <a:spcAft>
                <a:spcPts val="0"/>
              </a:spcAft>
              <a:buSzPts val="2600"/>
              <a:buChar char="●"/>
            </a:pPr>
            <a:r>
              <a:rPr lang="en" sz="2600" b="1">
                <a:solidFill>
                  <a:srgbClr val="980000"/>
                </a:solidFill>
              </a:rPr>
              <a:t>Mean</a:t>
            </a:r>
            <a:r>
              <a:rPr lang="en" sz="2600"/>
              <a:t>: 61.4</a:t>
            </a:r>
            <a:endParaRPr sz="2600"/>
          </a:p>
          <a:p>
            <a:pPr marL="457200" lvl="0" indent="-393700" algn="l" rtl="0">
              <a:spcBef>
                <a:spcPts val="0"/>
              </a:spcBef>
              <a:spcAft>
                <a:spcPts val="0"/>
              </a:spcAft>
              <a:buSzPts val="2600"/>
              <a:buChar char="●"/>
            </a:pPr>
            <a:r>
              <a:rPr lang="en" sz="2600" b="1">
                <a:solidFill>
                  <a:srgbClr val="9900FF"/>
                </a:solidFill>
              </a:rPr>
              <a:t>Median</a:t>
            </a:r>
            <a:r>
              <a:rPr lang="en" sz="2600"/>
              <a:t>: 49.5</a:t>
            </a:r>
            <a:endParaRPr sz="2600"/>
          </a:p>
          <a:p>
            <a:pPr marL="457200" lvl="0" indent="-393700" algn="l" rtl="0">
              <a:spcBef>
                <a:spcPts val="0"/>
              </a:spcBef>
              <a:spcAft>
                <a:spcPts val="0"/>
              </a:spcAft>
              <a:buSzPts val="2600"/>
              <a:buChar char="●"/>
            </a:pPr>
            <a:r>
              <a:rPr lang="en" sz="2600" b="1">
                <a:solidFill>
                  <a:srgbClr val="0000FF"/>
                </a:solidFill>
              </a:rPr>
              <a:t>Mode</a:t>
            </a:r>
            <a:r>
              <a:rPr lang="en" sz="2600"/>
              <a:t>: no mode (no number repeats)</a:t>
            </a:r>
            <a:endParaRPr sz="2600"/>
          </a:p>
          <a:p>
            <a:pPr marL="457200" lvl="0" indent="-393700" algn="l" rtl="0">
              <a:spcBef>
                <a:spcPts val="0"/>
              </a:spcBef>
              <a:spcAft>
                <a:spcPts val="0"/>
              </a:spcAft>
              <a:buSzPts val="2600"/>
              <a:buChar char="●"/>
            </a:pPr>
            <a:r>
              <a:rPr lang="en" sz="2600"/>
              <a:t>The best measure of central tendency for this data set would be the </a:t>
            </a:r>
            <a:r>
              <a:rPr lang="en" sz="2600">
                <a:solidFill>
                  <a:srgbClr val="9900FF"/>
                </a:solidFill>
              </a:rPr>
              <a:t>median </a:t>
            </a:r>
            <a:r>
              <a:rPr lang="en" sz="2600"/>
              <a:t>because the data set contains outliers. </a:t>
            </a:r>
            <a:endParaRPr sz="260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50">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50">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50">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50">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54"/>
        <p:cNvGrpSpPr/>
        <p:nvPr/>
      </p:nvGrpSpPr>
      <p:grpSpPr>
        <a:xfrm>
          <a:off x="0" y="0"/>
          <a:ext cx="0" cy="0"/>
          <a:chOff x="0" y="0"/>
          <a:chExt cx="0" cy="0"/>
        </a:xfrm>
      </p:grpSpPr>
      <p:sp>
        <p:nvSpPr>
          <p:cNvPr id="155" name="Google Shape;155;p28"/>
          <p:cNvSpPr txBox="1">
            <a:spLocks noGrp="1"/>
          </p:cNvSpPr>
          <p:nvPr>
            <p:ph type="title"/>
          </p:nvPr>
        </p:nvSpPr>
        <p:spPr>
          <a:xfrm>
            <a:off x="311700" y="2867800"/>
            <a:ext cx="8520600" cy="11223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5400"/>
              <a:t>Variability</a:t>
            </a:r>
            <a:endParaRPr sz="540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59"/>
        <p:cNvGrpSpPr/>
        <p:nvPr/>
      </p:nvGrpSpPr>
      <p:grpSpPr>
        <a:xfrm>
          <a:off x="0" y="0"/>
          <a:ext cx="0" cy="0"/>
          <a:chOff x="0" y="0"/>
          <a:chExt cx="0" cy="0"/>
        </a:xfrm>
      </p:grpSpPr>
      <p:sp>
        <p:nvSpPr>
          <p:cNvPr id="160" name="Google Shape;160;p29"/>
          <p:cNvSpPr txBox="1">
            <a:spLocks noGrp="1"/>
          </p:cNvSpPr>
          <p:nvPr>
            <p:ph type="title"/>
          </p:nvPr>
        </p:nvSpPr>
        <p:spPr>
          <a:xfrm>
            <a:off x="311700" y="59967"/>
            <a:ext cx="8520600" cy="7635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a:t>Measure of Variability</a:t>
            </a:r>
            <a:endParaRPr/>
          </a:p>
        </p:txBody>
      </p:sp>
      <p:sp>
        <p:nvSpPr>
          <p:cNvPr id="161" name="Google Shape;161;p29"/>
          <p:cNvSpPr txBox="1">
            <a:spLocks noGrp="1"/>
          </p:cNvSpPr>
          <p:nvPr>
            <p:ph type="body" idx="1"/>
          </p:nvPr>
        </p:nvSpPr>
        <p:spPr>
          <a:xfrm>
            <a:off x="311700" y="1079433"/>
            <a:ext cx="8520600" cy="4555200"/>
          </a:xfrm>
          <a:prstGeom prst="rect">
            <a:avLst/>
          </a:prstGeom>
        </p:spPr>
        <p:txBody>
          <a:bodyPr spcFirstLastPara="1" wrap="square" lIns="91425" tIns="91425" rIns="91425" bIns="91425" anchor="t" anchorCtr="0">
            <a:noAutofit/>
          </a:bodyPr>
          <a:lstStyle/>
          <a:p>
            <a:pPr marL="457200" lvl="0" indent="-406400" algn="l" rtl="0">
              <a:spcBef>
                <a:spcPts val="0"/>
              </a:spcBef>
              <a:spcAft>
                <a:spcPts val="0"/>
              </a:spcAft>
              <a:buSzPts val="2800"/>
              <a:buChar char="●"/>
            </a:pPr>
            <a:r>
              <a:rPr lang="en" b="1">
                <a:solidFill>
                  <a:srgbClr val="FF0000"/>
                </a:solidFill>
              </a:rPr>
              <a:t>Variability</a:t>
            </a:r>
            <a:r>
              <a:rPr lang="en"/>
              <a:t>:  the measure of how far a data set diverges from the central tendency</a:t>
            </a:r>
            <a:endParaRPr/>
          </a:p>
          <a:p>
            <a:pPr marL="914400" lvl="1" indent="-406400" algn="l" rtl="0">
              <a:spcBef>
                <a:spcPts val="0"/>
              </a:spcBef>
              <a:spcAft>
                <a:spcPts val="0"/>
              </a:spcAft>
              <a:buSzPts val="2800"/>
              <a:buChar char="○"/>
            </a:pPr>
            <a:r>
              <a:rPr lang="en"/>
              <a:t>Ie how spread out the data points are</a:t>
            </a:r>
            <a:endParaRPr/>
          </a:p>
          <a:p>
            <a:pPr marL="1371600" lvl="2" indent="-393700" algn="l" rtl="0">
              <a:spcBef>
                <a:spcPts val="0"/>
              </a:spcBef>
              <a:spcAft>
                <a:spcPts val="0"/>
              </a:spcAft>
              <a:buSzPts val="2600"/>
              <a:buChar char="■"/>
            </a:pPr>
            <a:r>
              <a:rPr lang="en"/>
              <a:t>Measured by </a:t>
            </a:r>
            <a:r>
              <a:rPr lang="en" b="1">
                <a:solidFill>
                  <a:srgbClr val="0000FF"/>
                </a:solidFill>
              </a:rPr>
              <a:t>range</a:t>
            </a:r>
            <a:r>
              <a:rPr lang="en"/>
              <a:t> and </a:t>
            </a:r>
            <a:r>
              <a:rPr lang="en" b="1">
                <a:solidFill>
                  <a:srgbClr val="B45F06"/>
                </a:solidFill>
              </a:rPr>
              <a:t>standard deviation</a:t>
            </a:r>
            <a:endParaRPr b="1">
              <a:solidFill>
                <a:srgbClr val="B45F06"/>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6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61">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61">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65"/>
        <p:cNvGrpSpPr/>
        <p:nvPr/>
      </p:nvGrpSpPr>
      <p:grpSpPr>
        <a:xfrm>
          <a:off x="0" y="0"/>
          <a:ext cx="0" cy="0"/>
          <a:chOff x="0" y="0"/>
          <a:chExt cx="0" cy="0"/>
        </a:xfrm>
      </p:grpSpPr>
      <p:sp>
        <p:nvSpPr>
          <p:cNvPr id="166" name="Google Shape;166;p30"/>
          <p:cNvSpPr txBox="1">
            <a:spLocks noGrp="1"/>
          </p:cNvSpPr>
          <p:nvPr>
            <p:ph type="title"/>
          </p:nvPr>
        </p:nvSpPr>
        <p:spPr>
          <a:xfrm>
            <a:off x="311700" y="59967"/>
            <a:ext cx="8520600" cy="7635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a:t>Measure of Variability</a:t>
            </a:r>
            <a:endParaRPr/>
          </a:p>
        </p:txBody>
      </p:sp>
      <p:sp>
        <p:nvSpPr>
          <p:cNvPr id="167" name="Google Shape;167;p30"/>
          <p:cNvSpPr txBox="1">
            <a:spLocks noGrp="1"/>
          </p:cNvSpPr>
          <p:nvPr>
            <p:ph type="body" idx="1"/>
          </p:nvPr>
        </p:nvSpPr>
        <p:spPr>
          <a:xfrm>
            <a:off x="311700" y="1079433"/>
            <a:ext cx="8520600" cy="4555200"/>
          </a:xfrm>
          <a:prstGeom prst="rect">
            <a:avLst/>
          </a:prstGeom>
        </p:spPr>
        <p:txBody>
          <a:bodyPr spcFirstLastPara="1" wrap="square" lIns="91425" tIns="91425" rIns="91425" bIns="91425" anchor="t" anchorCtr="0">
            <a:noAutofit/>
          </a:bodyPr>
          <a:lstStyle/>
          <a:p>
            <a:pPr marL="457200" lvl="0" indent="-406400" algn="l" rtl="0">
              <a:spcBef>
                <a:spcPts val="0"/>
              </a:spcBef>
              <a:spcAft>
                <a:spcPts val="0"/>
              </a:spcAft>
              <a:buSzPts val="2800"/>
              <a:buChar char="●"/>
            </a:pPr>
            <a:r>
              <a:rPr lang="en" b="1" u="sng">
                <a:solidFill>
                  <a:srgbClr val="0000FF"/>
                </a:solidFill>
              </a:rPr>
              <a:t>Range</a:t>
            </a:r>
            <a:r>
              <a:rPr lang="en"/>
              <a:t>: the difference between the largest and smallest values</a:t>
            </a:r>
            <a:endParaRPr/>
          </a:p>
          <a:p>
            <a:pPr marL="914400" lvl="1" indent="-406400" algn="l" rtl="0">
              <a:spcBef>
                <a:spcPts val="0"/>
              </a:spcBef>
              <a:spcAft>
                <a:spcPts val="0"/>
              </a:spcAft>
              <a:buSzPts val="2800"/>
              <a:buChar char="○"/>
            </a:pPr>
            <a:r>
              <a:rPr lang="en"/>
              <a:t>A larger range indicates a greater spread of data</a:t>
            </a:r>
            <a:endParaRPr/>
          </a:p>
          <a:p>
            <a:pPr marL="1371600" lvl="2" indent="-393700" algn="l" rtl="0">
              <a:spcBef>
                <a:spcPts val="0"/>
              </a:spcBef>
              <a:spcAft>
                <a:spcPts val="0"/>
              </a:spcAft>
              <a:buSzPts val="2600"/>
              <a:buChar char="■"/>
            </a:pPr>
            <a:r>
              <a:rPr lang="en"/>
              <a:t>Larger range = greater variability</a:t>
            </a:r>
            <a:endParaRPr/>
          </a:p>
          <a:p>
            <a:pPr marL="1371600" lvl="2" indent="-393700" algn="l" rtl="0">
              <a:spcBef>
                <a:spcPts val="0"/>
              </a:spcBef>
              <a:spcAft>
                <a:spcPts val="0"/>
              </a:spcAft>
              <a:buSzPts val="2600"/>
              <a:buChar char="■"/>
            </a:pPr>
            <a:r>
              <a:rPr lang="en"/>
              <a:t>Smaller range = less variability</a:t>
            </a:r>
            <a:endParaRPr/>
          </a:p>
          <a:p>
            <a:pPr marL="1371600" lvl="2" indent="-393700" algn="l" rtl="0">
              <a:spcBef>
                <a:spcPts val="0"/>
              </a:spcBef>
              <a:spcAft>
                <a:spcPts val="0"/>
              </a:spcAft>
              <a:buSzPts val="2600"/>
              <a:buChar char="■"/>
            </a:pPr>
            <a:r>
              <a:rPr lang="en"/>
              <a:t>Often used in conjunction with </a:t>
            </a:r>
            <a:r>
              <a:rPr lang="en">
                <a:solidFill>
                  <a:srgbClr val="B45F06"/>
                </a:solidFill>
              </a:rPr>
              <a:t>standard deviation</a:t>
            </a:r>
            <a:endParaRPr>
              <a:solidFill>
                <a:srgbClr val="B45F06"/>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6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6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67">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67">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6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71"/>
        <p:cNvGrpSpPr/>
        <p:nvPr/>
      </p:nvGrpSpPr>
      <p:grpSpPr>
        <a:xfrm>
          <a:off x="0" y="0"/>
          <a:ext cx="0" cy="0"/>
          <a:chOff x="0" y="0"/>
          <a:chExt cx="0" cy="0"/>
        </a:xfrm>
      </p:grpSpPr>
      <p:sp>
        <p:nvSpPr>
          <p:cNvPr id="172" name="Google Shape;172;p31"/>
          <p:cNvSpPr txBox="1">
            <a:spLocks noGrp="1"/>
          </p:cNvSpPr>
          <p:nvPr>
            <p:ph type="title"/>
          </p:nvPr>
        </p:nvSpPr>
        <p:spPr>
          <a:xfrm>
            <a:off x="311700" y="59967"/>
            <a:ext cx="8520600" cy="7635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a:t>Measure of Variability</a:t>
            </a:r>
            <a:endParaRPr/>
          </a:p>
        </p:txBody>
      </p:sp>
      <p:sp>
        <p:nvSpPr>
          <p:cNvPr id="173" name="Google Shape;173;p31"/>
          <p:cNvSpPr txBox="1">
            <a:spLocks noGrp="1"/>
          </p:cNvSpPr>
          <p:nvPr>
            <p:ph type="body" idx="1"/>
          </p:nvPr>
        </p:nvSpPr>
        <p:spPr>
          <a:xfrm>
            <a:off x="311700" y="1079431"/>
            <a:ext cx="8520600" cy="1480200"/>
          </a:xfrm>
          <a:prstGeom prst="rect">
            <a:avLst/>
          </a:prstGeom>
        </p:spPr>
        <p:txBody>
          <a:bodyPr spcFirstLastPara="1" wrap="square" lIns="91425" tIns="91425" rIns="91425" bIns="91425" anchor="t" anchorCtr="0">
            <a:noAutofit/>
          </a:bodyPr>
          <a:lstStyle/>
          <a:p>
            <a:pPr marL="457200" lvl="0" indent="-406400" algn="l" rtl="0">
              <a:spcBef>
                <a:spcPts val="0"/>
              </a:spcBef>
              <a:spcAft>
                <a:spcPts val="0"/>
              </a:spcAft>
              <a:buSzPts val="2800"/>
              <a:buChar char="●"/>
            </a:pPr>
            <a:r>
              <a:rPr lang="en"/>
              <a:t>Let’s look back at the data for the tomato plants. What is the range?</a:t>
            </a:r>
            <a:endParaRPr/>
          </a:p>
        </p:txBody>
      </p:sp>
      <p:graphicFrame>
        <p:nvGraphicFramePr>
          <p:cNvPr id="174" name="Google Shape;174;p31"/>
          <p:cNvGraphicFramePr/>
          <p:nvPr/>
        </p:nvGraphicFramePr>
        <p:xfrm>
          <a:off x="359900" y="2896550"/>
          <a:ext cx="8420875" cy="1290600"/>
        </p:xfrm>
        <a:graphic>
          <a:graphicData uri="http://schemas.openxmlformats.org/drawingml/2006/table">
            <a:tbl>
              <a:tblPr>
                <a:noFill/>
                <a:tableStyleId>{E513ABD2-5763-4C70-9D2A-9A28CE618B8B}</a:tableStyleId>
              </a:tblPr>
              <a:tblGrid>
                <a:gridCol w="1917500">
                  <a:extLst>
                    <a:ext uri="{9D8B030D-6E8A-4147-A177-3AD203B41FA5}">
                      <a16:colId xmlns:a16="http://schemas.microsoft.com/office/drawing/2014/main" val="20000"/>
                    </a:ext>
                  </a:extLst>
                </a:gridCol>
                <a:gridCol w="1300675">
                  <a:extLst>
                    <a:ext uri="{9D8B030D-6E8A-4147-A177-3AD203B41FA5}">
                      <a16:colId xmlns:a16="http://schemas.microsoft.com/office/drawing/2014/main" val="20001"/>
                    </a:ext>
                  </a:extLst>
                </a:gridCol>
                <a:gridCol w="1300675">
                  <a:extLst>
                    <a:ext uri="{9D8B030D-6E8A-4147-A177-3AD203B41FA5}">
                      <a16:colId xmlns:a16="http://schemas.microsoft.com/office/drawing/2014/main" val="20002"/>
                    </a:ext>
                  </a:extLst>
                </a:gridCol>
                <a:gridCol w="1300675">
                  <a:extLst>
                    <a:ext uri="{9D8B030D-6E8A-4147-A177-3AD203B41FA5}">
                      <a16:colId xmlns:a16="http://schemas.microsoft.com/office/drawing/2014/main" val="20003"/>
                    </a:ext>
                  </a:extLst>
                </a:gridCol>
                <a:gridCol w="1300675">
                  <a:extLst>
                    <a:ext uri="{9D8B030D-6E8A-4147-A177-3AD203B41FA5}">
                      <a16:colId xmlns:a16="http://schemas.microsoft.com/office/drawing/2014/main" val="20004"/>
                    </a:ext>
                  </a:extLst>
                </a:gridCol>
                <a:gridCol w="1300675">
                  <a:extLst>
                    <a:ext uri="{9D8B030D-6E8A-4147-A177-3AD203B41FA5}">
                      <a16:colId xmlns:a16="http://schemas.microsoft.com/office/drawing/2014/main" val="20005"/>
                    </a:ext>
                  </a:extLst>
                </a:gridCol>
              </a:tblGrid>
              <a:tr h="561625">
                <a:tc>
                  <a:txBody>
                    <a:bodyPr/>
                    <a:lstStyle/>
                    <a:p>
                      <a:pPr marL="0" lvl="0" indent="0" algn="l" rtl="0">
                        <a:spcBef>
                          <a:spcPts val="0"/>
                        </a:spcBef>
                        <a:spcAft>
                          <a:spcPts val="0"/>
                        </a:spcAft>
                        <a:buNone/>
                      </a:pPr>
                      <a:r>
                        <a:rPr lang="en" sz="2500"/>
                        <a:t>Plant #</a:t>
                      </a:r>
                      <a:endParaRPr sz="2500"/>
                    </a:p>
                  </a:txBody>
                  <a:tcPr marL="91425" marR="91425" marT="91425" marB="91425"/>
                </a:tc>
                <a:tc>
                  <a:txBody>
                    <a:bodyPr/>
                    <a:lstStyle/>
                    <a:p>
                      <a:pPr marL="0" lvl="0" indent="0" algn="ctr" rtl="0">
                        <a:spcBef>
                          <a:spcPts val="0"/>
                        </a:spcBef>
                        <a:spcAft>
                          <a:spcPts val="0"/>
                        </a:spcAft>
                        <a:buNone/>
                      </a:pPr>
                      <a:r>
                        <a:rPr lang="en" sz="2500"/>
                        <a:t>1</a:t>
                      </a:r>
                      <a:endParaRPr sz="2500"/>
                    </a:p>
                  </a:txBody>
                  <a:tcPr marL="91425" marR="91425" marT="91425" marB="91425"/>
                </a:tc>
                <a:tc>
                  <a:txBody>
                    <a:bodyPr/>
                    <a:lstStyle/>
                    <a:p>
                      <a:pPr marL="0" lvl="0" indent="0" algn="ctr" rtl="0">
                        <a:spcBef>
                          <a:spcPts val="0"/>
                        </a:spcBef>
                        <a:spcAft>
                          <a:spcPts val="0"/>
                        </a:spcAft>
                        <a:buNone/>
                      </a:pPr>
                      <a:r>
                        <a:rPr lang="en" sz="2500"/>
                        <a:t>2</a:t>
                      </a:r>
                      <a:endParaRPr sz="2500"/>
                    </a:p>
                  </a:txBody>
                  <a:tcPr marL="91425" marR="91425" marT="91425" marB="91425"/>
                </a:tc>
                <a:tc>
                  <a:txBody>
                    <a:bodyPr/>
                    <a:lstStyle/>
                    <a:p>
                      <a:pPr marL="0" lvl="0" indent="0" algn="ctr" rtl="0">
                        <a:spcBef>
                          <a:spcPts val="0"/>
                        </a:spcBef>
                        <a:spcAft>
                          <a:spcPts val="0"/>
                        </a:spcAft>
                        <a:buNone/>
                      </a:pPr>
                      <a:r>
                        <a:rPr lang="en" sz="2500"/>
                        <a:t>3</a:t>
                      </a:r>
                      <a:endParaRPr sz="2500"/>
                    </a:p>
                  </a:txBody>
                  <a:tcPr marL="91425" marR="91425" marT="91425" marB="91425"/>
                </a:tc>
                <a:tc>
                  <a:txBody>
                    <a:bodyPr/>
                    <a:lstStyle/>
                    <a:p>
                      <a:pPr marL="0" lvl="0" indent="0" algn="ctr" rtl="0">
                        <a:spcBef>
                          <a:spcPts val="0"/>
                        </a:spcBef>
                        <a:spcAft>
                          <a:spcPts val="0"/>
                        </a:spcAft>
                        <a:buNone/>
                      </a:pPr>
                      <a:r>
                        <a:rPr lang="en" sz="2500"/>
                        <a:t>4</a:t>
                      </a:r>
                      <a:endParaRPr sz="2500"/>
                    </a:p>
                  </a:txBody>
                  <a:tcPr marL="91425" marR="91425" marT="91425" marB="91425"/>
                </a:tc>
                <a:tc>
                  <a:txBody>
                    <a:bodyPr/>
                    <a:lstStyle/>
                    <a:p>
                      <a:pPr marL="0" lvl="0" indent="0" algn="ctr" rtl="0">
                        <a:spcBef>
                          <a:spcPts val="0"/>
                        </a:spcBef>
                        <a:spcAft>
                          <a:spcPts val="0"/>
                        </a:spcAft>
                        <a:buNone/>
                      </a:pPr>
                      <a:r>
                        <a:rPr lang="en" sz="2500"/>
                        <a:t>5</a:t>
                      </a:r>
                      <a:endParaRPr sz="2500"/>
                    </a:p>
                  </a:txBody>
                  <a:tcPr marL="91425" marR="91425" marT="91425" marB="91425"/>
                </a:tc>
                <a:extLst>
                  <a:ext uri="{0D108BD9-81ED-4DB2-BD59-A6C34878D82A}">
                    <a16:rowId xmlns:a16="http://schemas.microsoft.com/office/drawing/2014/main" val="10000"/>
                  </a:ext>
                </a:extLst>
              </a:tr>
              <a:tr h="726750">
                <a:tc>
                  <a:txBody>
                    <a:bodyPr/>
                    <a:lstStyle/>
                    <a:p>
                      <a:pPr marL="0" lvl="0" indent="0" algn="l" rtl="0">
                        <a:spcBef>
                          <a:spcPts val="0"/>
                        </a:spcBef>
                        <a:spcAft>
                          <a:spcPts val="0"/>
                        </a:spcAft>
                        <a:buNone/>
                      </a:pPr>
                      <a:r>
                        <a:rPr lang="en" sz="2400"/>
                        <a:t>Height (mm)</a:t>
                      </a:r>
                      <a:endParaRPr sz="2400"/>
                    </a:p>
                  </a:txBody>
                  <a:tcPr marL="91425" marR="91425" marT="91425" marB="91425"/>
                </a:tc>
                <a:tc>
                  <a:txBody>
                    <a:bodyPr/>
                    <a:lstStyle/>
                    <a:p>
                      <a:pPr marL="0" lvl="0" indent="0" algn="ctr" rtl="0">
                        <a:spcBef>
                          <a:spcPts val="0"/>
                        </a:spcBef>
                        <a:spcAft>
                          <a:spcPts val="0"/>
                        </a:spcAft>
                        <a:buNone/>
                      </a:pPr>
                      <a:r>
                        <a:rPr lang="en" sz="2500"/>
                        <a:t>65</a:t>
                      </a:r>
                      <a:endParaRPr sz="2500"/>
                    </a:p>
                  </a:txBody>
                  <a:tcPr marL="91425" marR="91425" marT="91425" marB="91425"/>
                </a:tc>
                <a:tc>
                  <a:txBody>
                    <a:bodyPr/>
                    <a:lstStyle/>
                    <a:p>
                      <a:pPr marL="0" lvl="0" indent="0" algn="ctr" rtl="0">
                        <a:spcBef>
                          <a:spcPts val="0"/>
                        </a:spcBef>
                        <a:spcAft>
                          <a:spcPts val="0"/>
                        </a:spcAft>
                        <a:buNone/>
                      </a:pPr>
                      <a:r>
                        <a:rPr lang="en" sz="2500"/>
                        <a:t>52</a:t>
                      </a:r>
                      <a:endParaRPr sz="2500"/>
                    </a:p>
                  </a:txBody>
                  <a:tcPr marL="91425" marR="91425" marT="91425" marB="91425"/>
                </a:tc>
                <a:tc>
                  <a:txBody>
                    <a:bodyPr/>
                    <a:lstStyle/>
                    <a:p>
                      <a:pPr marL="0" lvl="0" indent="0" algn="ctr" rtl="0">
                        <a:spcBef>
                          <a:spcPts val="0"/>
                        </a:spcBef>
                        <a:spcAft>
                          <a:spcPts val="0"/>
                        </a:spcAft>
                        <a:buNone/>
                      </a:pPr>
                      <a:r>
                        <a:rPr lang="en" sz="2500"/>
                        <a:t>71</a:t>
                      </a:r>
                      <a:endParaRPr sz="2500"/>
                    </a:p>
                  </a:txBody>
                  <a:tcPr marL="91425" marR="91425" marT="91425" marB="91425"/>
                </a:tc>
                <a:tc>
                  <a:txBody>
                    <a:bodyPr/>
                    <a:lstStyle/>
                    <a:p>
                      <a:pPr marL="0" lvl="0" indent="0" algn="ctr" rtl="0">
                        <a:spcBef>
                          <a:spcPts val="0"/>
                        </a:spcBef>
                        <a:spcAft>
                          <a:spcPts val="0"/>
                        </a:spcAft>
                        <a:buNone/>
                      </a:pPr>
                      <a:r>
                        <a:rPr lang="en" sz="2500"/>
                        <a:t>56</a:t>
                      </a:r>
                      <a:endParaRPr sz="2500"/>
                    </a:p>
                  </a:txBody>
                  <a:tcPr marL="91425" marR="91425" marT="91425" marB="91425"/>
                </a:tc>
                <a:tc>
                  <a:txBody>
                    <a:bodyPr/>
                    <a:lstStyle/>
                    <a:p>
                      <a:pPr marL="0" lvl="0" indent="0" algn="ctr" rtl="0">
                        <a:spcBef>
                          <a:spcPts val="0"/>
                        </a:spcBef>
                        <a:spcAft>
                          <a:spcPts val="0"/>
                        </a:spcAft>
                        <a:buNone/>
                      </a:pPr>
                      <a:r>
                        <a:rPr lang="en" sz="2500"/>
                        <a:t>61</a:t>
                      </a:r>
                      <a:endParaRPr sz="2500"/>
                    </a:p>
                  </a:txBody>
                  <a:tcPr marL="91425" marR="91425" marT="91425" marB="91425"/>
                </a:tc>
                <a:extLst>
                  <a:ext uri="{0D108BD9-81ED-4DB2-BD59-A6C34878D82A}">
                    <a16:rowId xmlns:a16="http://schemas.microsoft.com/office/drawing/2014/main" val="10001"/>
                  </a:ext>
                </a:extLst>
              </a:tr>
            </a:tbl>
          </a:graphicData>
        </a:graphic>
      </p:graphicFrame>
      <p:sp>
        <p:nvSpPr>
          <p:cNvPr id="175" name="Google Shape;175;p31"/>
          <p:cNvSpPr txBox="1">
            <a:spLocks noGrp="1"/>
          </p:cNvSpPr>
          <p:nvPr>
            <p:ph type="body" idx="1"/>
          </p:nvPr>
        </p:nvSpPr>
        <p:spPr>
          <a:xfrm>
            <a:off x="310050" y="4524074"/>
            <a:ext cx="8520600" cy="1658100"/>
          </a:xfrm>
          <a:prstGeom prst="rect">
            <a:avLst/>
          </a:prstGeom>
        </p:spPr>
        <p:txBody>
          <a:bodyPr spcFirstLastPara="1" wrap="square" lIns="91425" tIns="91425" rIns="91425" bIns="91425" anchor="t" anchorCtr="0">
            <a:noAutofit/>
          </a:bodyPr>
          <a:lstStyle/>
          <a:p>
            <a:pPr marL="457200" lvl="0" indent="-406400" algn="l" rtl="0">
              <a:spcBef>
                <a:spcPts val="0"/>
              </a:spcBef>
              <a:spcAft>
                <a:spcPts val="0"/>
              </a:spcAft>
              <a:buSzPts val="2800"/>
              <a:buChar char="●"/>
            </a:pPr>
            <a:r>
              <a:rPr lang="en" u="sng"/>
              <a:t>Step 1</a:t>
            </a:r>
            <a:r>
              <a:rPr lang="en"/>
              <a:t>: subtract the smallest number from the largest number</a:t>
            </a:r>
            <a:endParaRPr/>
          </a:p>
          <a:p>
            <a:pPr marL="914400" lvl="1" indent="-406400" algn="l" rtl="0">
              <a:spcBef>
                <a:spcPts val="0"/>
              </a:spcBef>
              <a:spcAft>
                <a:spcPts val="0"/>
              </a:spcAft>
              <a:buSzPts val="2800"/>
              <a:buChar char="○"/>
            </a:pPr>
            <a:r>
              <a:rPr lang="en"/>
              <a:t>Range: 71 - 52 =  </a:t>
            </a:r>
            <a:r>
              <a:rPr lang="en" b="1">
                <a:solidFill>
                  <a:srgbClr val="FF0000"/>
                </a:solidFill>
              </a:rPr>
              <a:t>19</a:t>
            </a: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7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7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7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58"/>
        <p:cNvGrpSpPr/>
        <p:nvPr/>
      </p:nvGrpSpPr>
      <p:grpSpPr>
        <a:xfrm>
          <a:off x="0" y="0"/>
          <a:ext cx="0" cy="0"/>
          <a:chOff x="0" y="0"/>
          <a:chExt cx="0" cy="0"/>
        </a:xfrm>
      </p:grpSpPr>
      <p:sp>
        <p:nvSpPr>
          <p:cNvPr id="59" name="Google Shape;59;p14"/>
          <p:cNvSpPr txBox="1">
            <a:spLocks noGrp="1"/>
          </p:cNvSpPr>
          <p:nvPr>
            <p:ph type="title"/>
          </p:nvPr>
        </p:nvSpPr>
        <p:spPr>
          <a:xfrm>
            <a:off x="311700" y="59967"/>
            <a:ext cx="8520600" cy="7635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a:t>Statistics</a:t>
            </a:r>
            <a:endParaRPr/>
          </a:p>
        </p:txBody>
      </p:sp>
      <p:sp>
        <p:nvSpPr>
          <p:cNvPr id="60" name="Google Shape;60;p14"/>
          <p:cNvSpPr txBox="1">
            <a:spLocks noGrp="1"/>
          </p:cNvSpPr>
          <p:nvPr>
            <p:ph type="body" idx="1"/>
          </p:nvPr>
        </p:nvSpPr>
        <p:spPr>
          <a:xfrm>
            <a:off x="311700" y="1079433"/>
            <a:ext cx="8520600" cy="4555200"/>
          </a:xfrm>
          <a:prstGeom prst="rect">
            <a:avLst/>
          </a:prstGeom>
        </p:spPr>
        <p:txBody>
          <a:bodyPr spcFirstLastPara="1" wrap="square" lIns="91425" tIns="91425" rIns="91425" bIns="91425" anchor="t" anchorCtr="0">
            <a:noAutofit/>
          </a:bodyPr>
          <a:lstStyle/>
          <a:p>
            <a:pPr marL="457200" lvl="0" indent="-406400" algn="l" rtl="0">
              <a:spcBef>
                <a:spcPts val="0"/>
              </a:spcBef>
              <a:spcAft>
                <a:spcPts val="0"/>
              </a:spcAft>
              <a:buSzPts val="2800"/>
              <a:buChar char="●"/>
            </a:pPr>
            <a:r>
              <a:rPr lang="en" dirty="0"/>
              <a:t>Scientists typically collect data on a </a:t>
            </a:r>
            <a:r>
              <a:rPr lang="en" b="1" dirty="0">
                <a:solidFill>
                  <a:srgbClr val="FF0000"/>
                </a:solidFill>
              </a:rPr>
              <a:t>sample</a:t>
            </a:r>
            <a:r>
              <a:rPr lang="en" dirty="0"/>
              <a:t> of a population</a:t>
            </a:r>
            <a:endParaRPr dirty="0"/>
          </a:p>
          <a:p>
            <a:pPr marL="914400" lvl="1" indent="-406400" algn="l" rtl="0">
              <a:spcBef>
                <a:spcPts val="0"/>
              </a:spcBef>
              <a:spcAft>
                <a:spcPts val="0"/>
              </a:spcAft>
              <a:buSzPts val="2800"/>
              <a:buChar char="○"/>
            </a:pPr>
            <a:r>
              <a:rPr lang="en" dirty="0"/>
              <a:t>Used to </a:t>
            </a:r>
            <a:r>
              <a:rPr lang="en" u="sng" dirty="0"/>
              <a:t>infer</a:t>
            </a:r>
            <a:r>
              <a:rPr lang="en" dirty="0"/>
              <a:t> what is happening to the general population</a:t>
            </a:r>
            <a:endParaRPr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0">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0">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179"/>
        <p:cNvGrpSpPr/>
        <p:nvPr/>
      </p:nvGrpSpPr>
      <p:grpSpPr>
        <a:xfrm>
          <a:off x="0" y="0"/>
          <a:ext cx="0" cy="0"/>
          <a:chOff x="0" y="0"/>
          <a:chExt cx="0" cy="0"/>
        </a:xfrm>
      </p:grpSpPr>
      <p:sp>
        <p:nvSpPr>
          <p:cNvPr id="180" name="Google Shape;180;p32"/>
          <p:cNvSpPr txBox="1">
            <a:spLocks noGrp="1"/>
          </p:cNvSpPr>
          <p:nvPr>
            <p:ph type="title"/>
          </p:nvPr>
        </p:nvSpPr>
        <p:spPr>
          <a:xfrm>
            <a:off x="311700" y="59967"/>
            <a:ext cx="8520600" cy="7635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a:t>Standard Deviation</a:t>
            </a:r>
            <a:endParaRPr/>
          </a:p>
        </p:txBody>
      </p:sp>
      <p:sp>
        <p:nvSpPr>
          <p:cNvPr id="181" name="Google Shape;181;p32"/>
          <p:cNvSpPr txBox="1">
            <a:spLocks noGrp="1"/>
          </p:cNvSpPr>
          <p:nvPr>
            <p:ph type="body" idx="1"/>
          </p:nvPr>
        </p:nvSpPr>
        <p:spPr>
          <a:xfrm>
            <a:off x="144500" y="1079425"/>
            <a:ext cx="8687700" cy="5319300"/>
          </a:xfrm>
          <a:prstGeom prst="rect">
            <a:avLst/>
          </a:prstGeom>
        </p:spPr>
        <p:txBody>
          <a:bodyPr spcFirstLastPara="1" wrap="square" lIns="91425" tIns="91425" rIns="91425" bIns="91425" anchor="t" anchorCtr="0">
            <a:noAutofit/>
          </a:bodyPr>
          <a:lstStyle/>
          <a:p>
            <a:pPr marL="457200" lvl="0" indent="-406400" algn="l" rtl="0">
              <a:spcBef>
                <a:spcPts val="0"/>
              </a:spcBef>
              <a:spcAft>
                <a:spcPts val="0"/>
              </a:spcAft>
              <a:buSzPts val="2800"/>
              <a:buChar char="●"/>
            </a:pPr>
            <a:r>
              <a:rPr lang="en" b="1" u="sng"/>
              <a:t>Standard deviation</a:t>
            </a:r>
            <a:r>
              <a:rPr lang="en"/>
              <a:t>: a measure of how spread out the data is from the mean</a:t>
            </a:r>
            <a:endParaRPr/>
          </a:p>
          <a:p>
            <a:pPr marL="914400" lvl="1" indent="-406400" algn="l" rtl="0">
              <a:spcBef>
                <a:spcPts val="0"/>
              </a:spcBef>
              <a:spcAft>
                <a:spcPts val="0"/>
              </a:spcAft>
              <a:buSzPts val="2800"/>
              <a:buChar char="○"/>
            </a:pPr>
            <a:r>
              <a:rPr lang="en">
                <a:solidFill>
                  <a:srgbClr val="38761D"/>
                </a:solidFill>
              </a:rPr>
              <a:t>Low standard deviation</a:t>
            </a:r>
            <a:r>
              <a:rPr lang="en"/>
              <a:t> means the data is closer to the mean</a:t>
            </a:r>
            <a:endParaRPr/>
          </a:p>
          <a:p>
            <a:pPr marL="1371600" lvl="2" indent="-393700" algn="l" rtl="0">
              <a:spcBef>
                <a:spcPts val="0"/>
              </a:spcBef>
              <a:spcAft>
                <a:spcPts val="0"/>
              </a:spcAft>
              <a:buSzPts val="2600"/>
              <a:buChar char="■"/>
            </a:pPr>
            <a:r>
              <a:rPr lang="en"/>
              <a:t>The independent variable is likely causing changes</a:t>
            </a:r>
            <a:endParaRPr/>
          </a:p>
          <a:p>
            <a:pPr marL="914400" lvl="1" indent="-406400" algn="l" rtl="0">
              <a:spcBef>
                <a:spcPts val="0"/>
              </a:spcBef>
              <a:spcAft>
                <a:spcPts val="0"/>
              </a:spcAft>
              <a:buSzPts val="2800"/>
              <a:buChar char="○"/>
            </a:pPr>
            <a:r>
              <a:rPr lang="en">
                <a:solidFill>
                  <a:srgbClr val="FF0000"/>
                </a:solidFill>
              </a:rPr>
              <a:t>High standard deviation</a:t>
            </a:r>
            <a:r>
              <a:rPr lang="en"/>
              <a:t> means the data is farther from the mean (more spread out)</a:t>
            </a:r>
            <a:endParaRPr/>
          </a:p>
          <a:p>
            <a:pPr marL="1371600" lvl="2" indent="-393700" algn="l" rtl="0">
              <a:spcBef>
                <a:spcPts val="0"/>
              </a:spcBef>
              <a:spcAft>
                <a:spcPts val="0"/>
              </a:spcAft>
              <a:buSzPts val="2600"/>
              <a:buChar char="■"/>
            </a:pPr>
            <a:r>
              <a:rPr lang="en"/>
              <a:t>Factors other than the independent variable are likely causing changes</a:t>
            </a: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8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81">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81">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81">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81">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Shape 185"/>
        <p:cNvGrpSpPr/>
        <p:nvPr/>
      </p:nvGrpSpPr>
      <p:grpSpPr>
        <a:xfrm>
          <a:off x="0" y="0"/>
          <a:ext cx="0" cy="0"/>
          <a:chOff x="0" y="0"/>
          <a:chExt cx="0" cy="0"/>
        </a:xfrm>
      </p:grpSpPr>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190"/>
        <p:cNvGrpSpPr/>
        <p:nvPr/>
      </p:nvGrpSpPr>
      <p:grpSpPr>
        <a:xfrm>
          <a:off x="0" y="0"/>
          <a:ext cx="0" cy="0"/>
          <a:chOff x="0" y="0"/>
          <a:chExt cx="0" cy="0"/>
        </a:xfrm>
      </p:grpSpPr>
      <p:sp>
        <p:nvSpPr>
          <p:cNvPr id="191" name="Google Shape;191;p34"/>
          <p:cNvSpPr txBox="1">
            <a:spLocks noGrp="1"/>
          </p:cNvSpPr>
          <p:nvPr>
            <p:ph type="title"/>
          </p:nvPr>
        </p:nvSpPr>
        <p:spPr>
          <a:xfrm>
            <a:off x="311700" y="59967"/>
            <a:ext cx="8520600" cy="7635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a:t>Standard Deviation</a:t>
            </a:r>
            <a:endParaRPr/>
          </a:p>
        </p:txBody>
      </p:sp>
      <p:sp>
        <p:nvSpPr>
          <p:cNvPr id="192" name="Google Shape;192;p34"/>
          <p:cNvSpPr txBox="1">
            <a:spLocks noGrp="1"/>
          </p:cNvSpPr>
          <p:nvPr>
            <p:ph type="body" idx="1"/>
          </p:nvPr>
        </p:nvSpPr>
        <p:spPr>
          <a:xfrm>
            <a:off x="144500" y="1079425"/>
            <a:ext cx="8687700" cy="3833100"/>
          </a:xfrm>
          <a:prstGeom prst="rect">
            <a:avLst/>
          </a:prstGeom>
        </p:spPr>
        <p:txBody>
          <a:bodyPr spcFirstLastPara="1" wrap="square" lIns="91425" tIns="91425" rIns="91425" bIns="91425" anchor="t" anchorCtr="0">
            <a:noAutofit/>
          </a:bodyPr>
          <a:lstStyle/>
          <a:p>
            <a:pPr marL="457200" lvl="0" indent="-406400" algn="l" rtl="0">
              <a:spcBef>
                <a:spcPts val="0"/>
              </a:spcBef>
              <a:spcAft>
                <a:spcPts val="0"/>
              </a:spcAft>
              <a:buSzPts val="2800"/>
              <a:buChar char="●"/>
            </a:pPr>
            <a:r>
              <a:rPr lang="en" b="1">
                <a:solidFill>
                  <a:srgbClr val="FF0000"/>
                </a:solidFill>
              </a:rPr>
              <a:t>1 </a:t>
            </a:r>
            <a:r>
              <a:rPr lang="en"/>
              <a:t>standard deviation from the mean in either direction on horizontal axis represents </a:t>
            </a:r>
            <a:r>
              <a:rPr lang="en" b="1">
                <a:solidFill>
                  <a:srgbClr val="FF0000"/>
                </a:solidFill>
              </a:rPr>
              <a:t>68%</a:t>
            </a:r>
            <a:r>
              <a:rPr lang="en"/>
              <a:t> of the data</a:t>
            </a:r>
            <a:endParaRPr/>
          </a:p>
          <a:p>
            <a:pPr marL="457200" lvl="0" indent="-406400" algn="l" rtl="0">
              <a:spcBef>
                <a:spcPts val="0"/>
              </a:spcBef>
              <a:spcAft>
                <a:spcPts val="0"/>
              </a:spcAft>
              <a:buSzPts val="2800"/>
              <a:buChar char="●"/>
            </a:pPr>
            <a:r>
              <a:rPr lang="en" b="1">
                <a:solidFill>
                  <a:srgbClr val="68A94C"/>
                </a:solidFill>
              </a:rPr>
              <a:t>2</a:t>
            </a:r>
            <a:r>
              <a:rPr lang="en"/>
              <a:t> standard deviations from the mean will include </a:t>
            </a:r>
            <a:r>
              <a:rPr lang="en" b="1">
                <a:solidFill>
                  <a:srgbClr val="68A94C"/>
                </a:solidFill>
              </a:rPr>
              <a:t>95%</a:t>
            </a:r>
            <a:r>
              <a:rPr lang="en"/>
              <a:t> of your data</a:t>
            </a:r>
            <a:endParaRPr/>
          </a:p>
          <a:p>
            <a:pPr marL="457200" lvl="0" indent="-406400" algn="l" rtl="0">
              <a:spcBef>
                <a:spcPts val="0"/>
              </a:spcBef>
              <a:spcAft>
                <a:spcPts val="0"/>
              </a:spcAft>
              <a:buSzPts val="2800"/>
              <a:buChar char="●"/>
            </a:pPr>
            <a:r>
              <a:rPr lang="en" b="1">
                <a:solidFill>
                  <a:srgbClr val="FF9900"/>
                </a:solidFill>
              </a:rPr>
              <a:t>3</a:t>
            </a:r>
            <a:r>
              <a:rPr lang="en"/>
              <a:t> standard deviations from the mean and will include </a:t>
            </a:r>
            <a:r>
              <a:rPr lang="en" b="1">
                <a:solidFill>
                  <a:srgbClr val="FF9900"/>
                </a:solidFill>
              </a:rPr>
              <a:t>99%</a:t>
            </a:r>
            <a:r>
              <a:rPr lang="en"/>
              <a:t> of your data</a:t>
            </a: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9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9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92">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Shape 196"/>
        <p:cNvGrpSpPr/>
        <p:nvPr/>
      </p:nvGrpSpPr>
      <p:grpSpPr>
        <a:xfrm>
          <a:off x="0" y="0"/>
          <a:ext cx="0" cy="0"/>
          <a:chOff x="0" y="0"/>
          <a:chExt cx="0" cy="0"/>
        </a:xfrm>
      </p:grpSpPr>
      <p:sp>
        <p:nvSpPr>
          <p:cNvPr id="197" name="Google Shape;197;p35"/>
          <p:cNvSpPr txBox="1">
            <a:spLocks noGrp="1"/>
          </p:cNvSpPr>
          <p:nvPr>
            <p:ph type="title"/>
          </p:nvPr>
        </p:nvSpPr>
        <p:spPr>
          <a:xfrm>
            <a:off x="311700" y="59967"/>
            <a:ext cx="8520600" cy="7635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a:t>Statistics</a:t>
            </a:r>
            <a:endParaRPr/>
          </a:p>
        </p:txBody>
      </p:sp>
      <p:grpSp>
        <p:nvGrpSpPr>
          <p:cNvPr id="199" name="Google Shape;199;p35"/>
          <p:cNvGrpSpPr/>
          <p:nvPr/>
        </p:nvGrpSpPr>
        <p:grpSpPr>
          <a:xfrm>
            <a:off x="1336650" y="1125350"/>
            <a:ext cx="7100400" cy="4533575"/>
            <a:chOff x="1336650" y="1125350"/>
            <a:chExt cx="7100400" cy="4533575"/>
          </a:xfrm>
        </p:grpSpPr>
        <p:sp>
          <p:nvSpPr>
            <p:cNvPr id="200" name="Google Shape;200;p35"/>
            <p:cNvSpPr/>
            <p:nvPr/>
          </p:nvSpPr>
          <p:spPr>
            <a:xfrm rot="5400000">
              <a:off x="4055000" y="1536800"/>
              <a:ext cx="1341600" cy="1859700"/>
            </a:xfrm>
            <a:prstGeom prst="leftBracket">
              <a:avLst>
                <a:gd name="adj" fmla="val 8333"/>
              </a:avLst>
            </a:prstGeom>
            <a:noFill/>
            <a:ln w="76200" cap="flat" cmpd="sng">
              <a:solidFill>
                <a:srgbClr val="FF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201;p35"/>
            <p:cNvSpPr txBox="1"/>
            <p:nvPr/>
          </p:nvSpPr>
          <p:spPr>
            <a:xfrm>
              <a:off x="1336650" y="1125350"/>
              <a:ext cx="7100400" cy="5181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2400" b="1">
                  <a:solidFill>
                    <a:srgbClr val="FF0000"/>
                  </a:solidFill>
                </a:rPr>
                <a:t>68% of the data falls within +/- 1s of the mean</a:t>
              </a:r>
              <a:endParaRPr sz="2400" b="1">
                <a:solidFill>
                  <a:srgbClr val="FF0000"/>
                </a:solidFill>
              </a:endParaRPr>
            </a:p>
          </p:txBody>
        </p:sp>
        <p:cxnSp>
          <p:nvCxnSpPr>
            <p:cNvPr id="202" name="Google Shape;202;p35"/>
            <p:cNvCxnSpPr/>
            <p:nvPr/>
          </p:nvCxnSpPr>
          <p:spPr>
            <a:xfrm>
              <a:off x="3770450" y="5658925"/>
              <a:ext cx="288900" cy="0"/>
            </a:xfrm>
            <a:prstGeom prst="straightConnector1">
              <a:avLst/>
            </a:prstGeom>
            <a:noFill/>
            <a:ln w="38100" cap="flat" cmpd="sng">
              <a:solidFill>
                <a:srgbClr val="FF0000"/>
              </a:solidFill>
              <a:prstDash val="solid"/>
              <a:round/>
              <a:headEnd type="none" w="med" len="med"/>
              <a:tailEnd type="none" w="med" len="med"/>
            </a:ln>
          </p:spPr>
        </p:cxnSp>
        <p:cxnSp>
          <p:nvCxnSpPr>
            <p:cNvPr id="203" name="Google Shape;203;p35"/>
            <p:cNvCxnSpPr/>
            <p:nvPr/>
          </p:nvCxnSpPr>
          <p:spPr>
            <a:xfrm>
              <a:off x="5675450" y="5658925"/>
              <a:ext cx="288900" cy="0"/>
            </a:xfrm>
            <a:prstGeom prst="straightConnector1">
              <a:avLst/>
            </a:prstGeom>
            <a:noFill/>
            <a:ln w="38100" cap="flat" cmpd="sng">
              <a:solidFill>
                <a:srgbClr val="FF0000"/>
              </a:solidFill>
              <a:prstDash val="solid"/>
              <a:round/>
              <a:headEnd type="none" w="med" len="med"/>
              <a:tailEnd type="none" w="med" len="med"/>
            </a:ln>
          </p:spPr>
        </p:cxnSp>
      </p:grpSp>
      <p:grpSp>
        <p:nvGrpSpPr>
          <p:cNvPr id="204" name="Google Shape;204;p35"/>
          <p:cNvGrpSpPr/>
          <p:nvPr/>
        </p:nvGrpSpPr>
        <p:grpSpPr>
          <a:xfrm>
            <a:off x="2757600" y="2250125"/>
            <a:ext cx="5884725" cy="3426175"/>
            <a:chOff x="2757600" y="2250125"/>
            <a:chExt cx="5884725" cy="3426175"/>
          </a:xfrm>
        </p:grpSpPr>
        <p:sp>
          <p:nvSpPr>
            <p:cNvPr id="205" name="Google Shape;205;p35"/>
            <p:cNvSpPr/>
            <p:nvPr/>
          </p:nvSpPr>
          <p:spPr>
            <a:xfrm rot="5400000">
              <a:off x="4471800" y="2325100"/>
              <a:ext cx="516000" cy="3792000"/>
            </a:xfrm>
            <a:prstGeom prst="leftBracket">
              <a:avLst>
                <a:gd name="adj" fmla="val 8333"/>
              </a:avLst>
            </a:prstGeom>
            <a:noFill/>
            <a:ln w="76200" cap="flat" cmpd="sng">
              <a:solidFill>
                <a:srgbClr val="00FF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206;p35"/>
            <p:cNvSpPr txBox="1"/>
            <p:nvPr/>
          </p:nvSpPr>
          <p:spPr>
            <a:xfrm>
              <a:off x="6543225" y="2250125"/>
              <a:ext cx="2099100" cy="15492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2400" b="1">
                  <a:solidFill>
                    <a:srgbClr val="07DF07"/>
                  </a:solidFill>
                </a:rPr>
                <a:t>95% of the data falls within +/- 2s of the mean</a:t>
              </a:r>
              <a:endParaRPr sz="2400" b="1">
                <a:solidFill>
                  <a:srgbClr val="07DF07"/>
                </a:solidFill>
              </a:endParaRPr>
            </a:p>
          </p:txBody>
        </p:sp>
        <p:cxnSp>
          <p:nvCxnSpPr>
            <p:cNvPr id="207" name="Google Shape;207;p35"/>
            <p:cNvCxnSpPr/>
            <p:nvPr/>
          </p:nvCxnSpPr>
          <p:spPr>
            <a:xfrm>
              <a:off x="2757600" y="5658925"/>
              <a:ext cx="288900" cy="0"/>
            </a:xfrm>
            <a:prstGeom prst="straightConnector1">
              <a:avLst/>
            </a:prstGeom>
            <a:noFill/>
            <a:ln w="38100" cap="flat" cmpd="sng">
              <a:solidFill>
                <a:srgbClr val="00FF00"/>
              </a:solidFill>
              <a:prstDash val="solid"/>
              <a:round/>
              <a:headEnd type="none" w="med" len="med"/>
              <a:tailEnd type="none" w="med" len="med"/>
            </a:ln>
          </p:spPr>
        </p:cxnSp>
        <p:cxnSp>
          <p:nvCxnSpPr>
            <p:cNvPr id="208" name="Google Shape;208;p35"/>
            <p:cNvCxnSpPr/>
            <p:nvPr/>
          </p:nvCxnSpPr>
          <p:spPr>
            <a:xfrm rot="10800000" flipH="1">
              <a:off x="6549600" y="5658900"/>
              <a:ext cx="288900" cy="17400"/>
            </a:xfrm>
            <a:prstGeom prst="straightConnector1">
              <a:avLst/>
            </a:prstGeom>
            <a:noFill/>
            <a:ln w="38100" cap="flat" cmpd="sng">
              <a:solidFill>
                <a:srgbClr val="00FF00"/>
              </a:solidFill>
              <a:prstDash val="solid"/>
              <a:round/>
              <a:headEnd type="none" w="med" len="med"/>
              <a:tailEnd type="none" w="med" len="med"/>
            </a:ln>
          </p:spPr>
        </p:cxnSp>
      </p:grpSp>
      <p:grpSp>
        <p:nvGrpSpPr>
          <p:cNvPr id="209" name="Google Shape;209;p35"/>
          <p:cNvGrpSpPr/>
          <p:nvPr/>
        </p:nvGrpSpPr>
        <p:grpSpPr>
          <a:xfrm>
            <a:off x="1269950" y="5582725"/>
            <a:ext cx="6911700" cy="1057825"/>
            <a:chOff x="1269950" y="5582725"/>
            <a:chExt cx="6911700" cy="1057825"/>
          </a:xfrm>
        </p:grpSpPr>
        <p:sp>
          <p:nvSpPr>
            <p:cNvPr id="210" name="Google Shape;210;p35"/>
            <p:cNvSpPr/>
            <p:nvPr/>
          </p:nvSpPr>
          <p:spPr>
            <a:xfrm rot="5400000" flipH="1">
              <a:off x="4557600" y="3030175"/>
              <a:ext cx="379500" cy="5738400"/>
            </a:xfrm>
            <a:prstGeom prst="leftBracket">
              <a:avLst>
                <a:gd name="adj" fmla="val 8333"/>
              </a:avLst>
            </a:prstGeom>
            <a:noFill/>
            <a:ln w="76200" cap="flat" cmpd="sng">
              <a:solidFill>
                <a:srgbClr val="FF99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211" name="Google Shape;211;p35"/>
            <p:cNvCxnSpPr/>
            <p:nvPr/>
          </p:nvCxnSpPr>
          <p:spPr>
            <a:xfrm>
              <a:off x="1767000" y="5582725"/>
              <a:ext cx="288900" cy="0"/>
            </a:xfrm>
            <a:prstGeom prst="straightConnector1">
              <a:avLst/>
            </a:prstGeom>
            <a:noFill/>
            <a:ln w="38100" cap="flat" cmpd="sng">
              <a:solidFill>
                <a:srgbClr val="FF9900"/>
              </a:solidFill>
              <a:prstDash val="solid"/>
              <a:round/>
              <a:headEnd type="none" w="med" len="med"/>
              <a:tailEnd type="none" w="med" len="med"/>
            </a:ln>
          </p:spPr>
        </p:cxnSp>
        <p:cxnSp>
          <p:nvCxnSpPr>
            <p:cNvPr id="212" name="Google Shape;212;p35"/>
            <p:cNvCxnSpPr/>
            <p:nvPr/>
          </p:nvCxnSpPr>
          <p:spPr>
            <a:xfrm>
              <a:off x="7524525" y="5582725"/>
              <a:ext cx="288900" cy="0"/>
            </a:xfrm>
            <a:prstGeom prst="straightConnector1">
              <a:avLst/>
            </a:prstGeom>
            <a:noFill/>
            <a:ln w="38100" cap="flat" cmpd="sng">
              <a:solidFill>
                <a:srgbClr val="FF9900"/>
              </a:solidFill>
              <a:prstDash val="solid"/>
              <a:round/>
              <a:headEnd type="none" w="med" len="med"/>
              <a:tailEnd type="none" w="med" len="med"/>
            </a:ln>
          </p:spPr>
        </p:cxnSp>
        <p:sp>
          <p:nvSpPr>
            <p:cNvPr id="213" name="Google Shape;213;p35"/>
            <p:cNvSpPr txBox="1"/>
            <p:nvPr/>
          </p:nvSpPr>
          <p:spPr>
            <a:xfrm>
              <a:off x="1269950" y="6122450"/>
              <a:ext cx="6911700" cy="5181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2400" b="1">
                  <a:solidFill>
                    <a:srgbClr val="FF9900"/>
                  </a:solidFill>
                </a:rPr>
                <a:t>99% of the data falls within +/- 3s of the mean</a:t>
              </a:r>
              <a:endParaRPr sz="2400" b="1">
                <a:solidFill>
                  <a:srgbClr val="FF9900"/>
                </a:solidFill>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9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0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0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217"/>
        <p:cNvGrpSpPr/>
        <p:nvPr/>
      </p:nvGrpSpPr>
      <p:grpSpPr>
        <a:xfrm>
          <a:off x="0" y="0"/>
          <a:ext cx="0" cy="0"/>
          <a:chOff x="0" y="0"/>
          <a:chExt cx="0" cy="0"/>
        </a:xfrm>
      </p:grpSpPr>
      <p:sp>
        <p:nvSpPr>
          <p:cNvPr id="218" name="Google Shape;218;p36"/>
          <p:cNvSpPr txBox="1">
            <a:spLocks noGrp="1"/>
          </p:cNvSpPr>
          <p:nvPr>
            <p:ph type="title"/>
          </p:nvPr>
        </p:nvSpPr>
        <p:spPr>
          <a:xfrm>
            <a:off x="311700" y="59967"/>
            <a:ext cx="8520600" cy="7635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a:t>Standard Deviation</a:t>
            </a:r>
            <a:endParaRPr/>
          </a:p>
        </p:txBody>
      </p:sp>
      <p:sp>
        <p:nvSpPr>
          <p:cNvPr id="219" name="Google Shape;219;p36"/>
          <p:cNvSpPr txBox="1">
            <a:spLocks noGrp="1"/>
          </p:cNvSpPr>
          <p:nvPr>
            <p:ph type="body" idx="1"/>
          </p:nvPr>
        </p:nvSpPr>
        <p:spPr>
          <a:xfrm>
            <a:off x="144500" y="1079425"/>
            <a:ext cx="2454300" cy="763500"/>
          </a:xfrm>
          <a:prstGeom prst="rect">
            <a:avLst/>
          </a:prstGeom>
        </p:spPr>
        <p:txBody>
          <a:bodyPr spcFirstLastPara="1" wrap="square" lIns="91425" tIns="91425" rIns="91425" bIns="91425" anchor="t" anchorCtr="0">
            <a:noAutofit/>
          </a:bodyPr>
          <a:lstStyle/>
          <a:p>
            <a:pPr marL="457200" lvl="0" indent="-406400" algn="l" rtl="0">
              <a:spcBef>
                <a:spcPts val="0"/>
              </a:spcBef>
              <a:spcAft>
                <a:spcPts val="0"/>
              </a:spcAft>
              <a:buSzPts val="2800"/>
              <a:buChar char="●"/>
            </a:pPr>
            <a:r>
              <a:rPr lang="en" b="1" u="sng"/>
              <a:t>Formula</a:t>
            </a:r>
            <a:r>
              <a:rPr lang="en"/>
              <a:t>:</a:t>
            </a:r>
            <a:endParaRPr/>
          </a:p>
        </p:txBody>
      </p:sp>
      <p:grpSp>
        <p:nvGrpSpPr>
          <p:cNvPr id="220" name="Google Shape;220;p36"/>
          <p:cNvGrpSpPr/>
          <p:nvPr/>
        </p:nvGrpSpPr>
        <p:grpSpPr>
          <a:xfrm>
            <a:off x="4995075" y="4520275"/>
            <a:ext cx="3694675" cy="1222575"/>
            <a:chOff x="4995075" y="4520275"/>
            <a:chExt cx="3694675" cy="1222575"/>
          </a:xfrm>
        </p:grpSpPr>
        <p:cxnSp>
          <p:nvCxnSpPr>
            <p:cNvPr id="221" name="Google Shape;221;p36"/>
            <p:cNvCxnSpPr/>
            <p:nvPr/>
          </p:nvCxnSpPr>
          <p:spPr>
            <a:xfrm rot="10800000">
              <a:off x="4995075" y="4520275"/>
              <a:ext cx="970200" cy="520800"/>
            </a:xfrm>
            <a:prstGeom prst="straightConnector1">
              <a:avLst/>
            </a:prstGeom>
            <a:noFill/>
            <a:ln w="28575" cap="flat" cmpd="sng">
              <a:solidFill>
                <a:srgbClr val="000000"/>
              </a:solidFill>
              <a:prstDash val="solid"/>
              <a:round/>
              <a:headEnd type="none" w="med" len="med"/>
              <a:tailEnd type="triangle" w="med" len="med"/>
            </a:ln>
          </p:spPr>
        </p:cxnSp>
        <p:sp>
          <p:nvSpPr>
            <p:cNvPr id="222" name="Google Shape;222;p36"/>
            <p:cNvSpPr txBox="1"/>
            <p:nvPr/>
          </p:nvSpPr>
          <p:spPr>
            <a:xfrm>
              <a:off x="5209450" y="5041150"/>
              <a:ext cx="3480300" cy="7017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2800"/>
                <a:t>Degrees of freedom</a:t>
              </a:r>
              <a:endParaRPr sz="2800"/>
            </a:p>
          </p:txBody>
        </p:sp>
      </p:grpSp>
      <p:grpSp>
        <p:nvGrpSpPr>
          <p:cNvPr id="223" name="Google Shape;223;p36"/>
          <p:cNvGrpSpPr/>
          <p:nvPr/>
        </p:nvGrpSpPr>
        <p:grpSpPr>
          <a:xfrm>
            <a:off x="552468" y="4131899"/>
            <a:ext cx="2149827" cy="2230049"/>
            <a:chOff x="552475" y="4194825"/>
            <a:chExt cx="1903850" cy="2167200"/>
          </a:xfrm>
        </p:grpSpPr>
        <p:cxnSp>
          <p:nvCxnSpPr>
            <p:cNvPr id="224" name="Google Shape;224;p36"/>
            <p:cNvCxnSpPr/>
            <p:nvPr/>
          </p:nvCxnSpPr>
          <p:spPr>
            <a:xfrm rot="10800000" flipH="1">
              <a:off x="1378125" y="4194825"/>
              <a:ext cx="1078200" cy="1027200"/>
            </a:xfrm>
            <a:prstGeom prst="straightConnector1">
              <a:avLst/>
            </a:prstGeom>
            <a:noFill/>
            <a:ln w="28575" cap="flat" cmpd="sng">
              <a:solidFill>
                <a:srgbClr val="000000"/>
              </a:solidFill>
              <a:prstDash val="solid"/>
              <a:round/>
              <a:headEnd type="none" w="med" len="med"/>
              <a:tailEnd type="triangle" w="med" len="med"/>
            </a:ln>
          </p:spPr>
        </p:cxnSp>
        <p:sp>
          <p:nvSpPr>
            <p:cNvPr id="225" name="Google Shape;225;p36"/>
            <p:cNvSpPr txBox="1"/>
            <p:nvPr/>
          </p:nvSpPr>
          <p:spPr>
            <a:xfrm>
              <a:off x="552475" y="5222025"/>
              <a:ext cx="1903800" cy="11400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2800"/>
                <a:t>Standard deviation</a:t>
              </a:r>
              <a:endParaRPr sz="2800"/>
            </a:p>
          </p:txBody>
        </p:sp>
      </p:grpSp>
      <p:grpSp>
        <p:nvGrpSpPr>
          <p:cNvPr id="226" name="Google Shape;226;p36"/>
          <p:cNvGrpSpPr/>
          <p:nvPr/>
        </p:nvGrpSpPr>
        <p:grpSpPr>
          <a:xfrm>
            <a:off x="2642650" y="1614750"/>
            <a:ext cx="1297200" cy="1392000"/>
            <a:chOff x="2642650" y="1614750"/>
            <a:chExt cx="1297200" cy="1392000"/>
          </a:xfrm>
        </p:grpSpPr>
        <p:cxnSp>
          <p:nvCxnSpPr>
            <p:cNvPr id="227" name="Google Shape;227;p36"/>
            <p:cNvCxnSpPr>
              <a:stCxn id="228" idx="2"/>
            </p:cNvCxnSpPr>
            <p:nvPr/>
          </p:nvCxnSpPr>
          <p:spPr>
            <a:xfrm>
              <a:off x="3291250" y="2316450"/>
              <a:ext cx="561000" cy="690300"/>
            </a:xfrm>
            <a:prstGeom prst="straightConnector1">
              <a:avLst/>
            </a:prstGeom>
            <a:noFill/>
            <a:ln w="28575" cap="flat" cmpd="sng">
              <a:solidFill>
                <a:srgbClr val="000000"/>
              </a:solidFill>
              <a:prstDash val="solid"/>
              <a:round/>
              <a:headEnd type="none" w="med" len="med"/>
              <a:tailEnd type="triangle" w="med" len="med"/>
            </a:ln>
          </p:spPr>
        </p:cxnSp>
        <p:sp>
          <p:nvSpPr>
            <p:cNvPr id="228" name="Google Shape;228;p36"/>
            <p:cNvSpPr txBox="1"/>
            <p:nvPr/>
          </p:nvSpPr>
          <p:spPr>
            <a:xfrm>
              <a:off x="2642650" y="1614750"/>
              <a:ext cx="1297200" cy="7017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2800"/>
                <a:t>Sum of</a:t>
              </a:r>
              <a:endParaRPr sz="2800"/>
            </a:p>
          </p:txBody>
        </p:sp>
      </p:grpSp>
      <p:pic>
        <p:nvPicPr>
          <p:cNvPr id="229" name="Google Shape;229;p36"/>
          <p:cNvPicPr preferRelativeResize="0"/>
          <p:nvPr/>
        </p:nvPicPr>
        <p:blipFill>
          <a:blip r:embed="rId3">
            <a:alphaModFix/>
          </a:blip>
          <a:stretch>
            <a:fillRect/>
          </a:stretch>
        </p:blipFill>
        <p:spPr>
          <a:xfrm>
            <a:off x="2801438" y="3038288"/>
            <a:ext cx="3228975" cy="1457325"/>
          </a:xfrm>
          <a:prstGeom prst="rect">
            <a:avLst/>
          </a:prstGeom>
          <a:noFill/>
          <a:ln>
            <a:noFill/>
          </a:ln>
        </p:spPr>
      </p:pic>
      <p:grpSp>
        <p:nvGrpSpPr>
          <p:cNvPr id="230" name="Google Shape;230;p36"/>
          <p:cNvGrpSpPr/>
          <p:nvPr/>
        </p:nvGrpSpPr>
        <p:grpSpPr>
          <a:xfrm>
            <a:off x="3632875" y="1219113"/>
            <a:ext cx="3067500" cy="2025788"/>
            <a:chOff x="3632875" y="1219113"/>
            <a:chExt cx="3067500" cy="2025788"/>
          </a:xfrm>
        </p:grpSpPr>
        <p:sp>
          <p:nvSpPr>
            <p:cNvPr id="231" name="Google Shape;231;p36"/>
            <p:cNvSpPr txBox="1"/>
            <p:nvPr/>
          </p:nvSpPr>
          <p:spPr>
            <a:xfrm>
              <a:off x="3632875" y="1219113"/>
              <a:ext cx="3067500" cy="7017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2800"/>
                <a:t>Measured value</a:t>
              </a:r>
              <a:endParaRPr sz="2800"/>
            </a:p>
          </p:txBody>
        </p:sp>
        <p:cxnSp>
          <p:nvCxnSpPr>
            <p:cNvPr id="232" name="Google Shape;232;p36"/>
            <p:cNvCxnSpPr/>
            <p:nvPr/>
          </p:nvCxnSpPr>
          <p:spPr>
            <a:xfrm flipH="1">
              <a:off x="4533850" y="1754500"/>
              <a:ext cx="316800" cy="1490400"/>
            </a:xfrm>
            <a:prstGeom prst="straightConnector1">
              <a:avLst/>
            </a:prstGeom>
            <a:noFill/>
            <a:ln w="28575" cap="flat" cmpd="sng">
              <a:solidFill>
                <a:srgbClr val="000000"/>
              </a:solidFill>
              <a:prstDash val="solid"/>
              <a:round/>
              <a:headEnd type="none" w="med" len="med"/>
              <a:tailEnd type="triangle" w="med" len="med"/>
            </a:ln>
          </p:spPr>
        </p:cxnSp>
      </p:grpSp>
      <p:grpSp>
        <p:nvGrpSpPr>
          <p:cNvPr id="233" name="Google Shape;233;p36"/>
          <p:cNvGrpSpPr/>
          <p:nvPr/>
        </p:nvGrpSpPr>
        <p:grpSpPr>
          <a:xfrm>
            <a:off x="5486450" y="1744850"/>
            <a:ext cx="3345950" cy="1467175"/>
            <a:chOff x="5486450" y="1744850"/>
            <a:chExt cx="3345950" cy="1467175"/>
          </a:xfrm>
        </p:grpSpPr>
        <p:sp>
          <p:nvSpPr>
            <p:cNvPr id="234" name="Google Shape;234;p36"/>
            <p:cNvSpPr txBox="1"/>
            <p:nvPr/>
          </p:nvSpPr>
          <p:spPr>
            <a:xfrm>
              <a:off x="6378100" y="1744850"/>
              <a:ext cx="2454300" cy="7017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2800"/>
                <a:t>Mean</a:t>
              </a:r>
              <a:endParaRPr sz="2800"/>
            </a:p>
          </p:txBody>
        </p:sp>
        <p:cxnSp>
          <p:nvCxnSpPr>
            <p:cNvPr id="235" name="Google Shape;235;p36"/>
            <p:cNvCxnSpPr/>
            <p:nvPr/>
          </p:nvCxnSpPr>
          <p:spPr>
            <a:xfrm flipH="1">
              <a:off x="5486450" y="2316825"/>
              <a:ext cx="1035000" cy="895200"/>
            </a:xfrm>
            <a:prstGeom prst="straightConnector1">
              <a:avLst/>
            </a:prstGeom>
            <a:noFill/>
            <a:ln w="28575" cap="flat" cmpd="sng">
              <a:solidFill>
                <a:srgbClr val="000000"/>
              </a:solidFill>
              <a:prstDash val="solid"/>
              <a:round/>
              <a:headEnd type="none" w="med" len="med"/>
              <a:tailEnd type="triangle" w="med" len="med"/>
            </a:ln>
          </p:spPr>
        </p:cxn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1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2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2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3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33"/>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239"/>
        <p:cNvGrpSpPr/>
        <p:nvPr/>
      </p:nvGrpSpPr>
      <p:grpSpPr>
        <a:xfrm>
          <a:off x="0" y="0"/>
          <a:ext cx="0" cy="0"/>
          <a:chOff x="0" y="0"/>
          <a:chExt cx="0" cy="0"/>
        </a:xfrm>
      </p:grpSpPr>
      <p:sp>
        <p:nvSpPr>
          <p:cNvPr id="240" name="Google Shape;240;p37"/>
          <p:cNvSpPr txBox="1">
            <a:spLocks noGrp="1"/>
          </p:cNvSpPr>
          <p:nvPr>
            <p:ph type="title"/>
          </p:nvPr>
        </p:nvSpPr>
        <p:spPr>
          <a:xfrm>
            <a:off x="311700" y="59967"/>
            <a:ext cx="8520600" cy="7635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a:t>Standard Deviation</a:t>
            </a:r>
            <a:endParaRPr/>
          </a:p>
        </p:txBody>
      </p:sp>
      <p:sp>
        <p:nvSpPr>
          <p:cNvPr id="241" name="Google Shape;241;p37"/>
          <p:cNvSpPr txBox="1">
            <a:spLocks noGrp="1"/>
          </p:cNvSpPr>
          <p:nvPr>
            <p:ph type="body" idx="1"/>
          </p:nvPr>
        </p:nvSpPr>
        <p:spPr>
          <a:xfrm>
            <a:off x="144500" y="1079425"/>
            <a:ext cx="8687700" cy="5017500"/>
          </a:xfrm>
          <a:prstGeom prst="rect">
            <a:avLst/>
          </a:prstGeom>
        </p:spPr>
        <p:txBody>
          <a:bodyPr spcFirstLastPara="1" wrap="square" lIns="91425" tIns="91425" rIns="91425" bIns="91425" anchor="t" anchorCtr="0">
            <a:noAutofit/>
          </a:bodyPr>
          <a:lstStyle/>
          <a:p>
            <a:pPr marL="457200" lvl="0" indent="-406400" algn="l" rtl="0">
              <a:spcBef>
                <a:spcPts val="0"/>
              </a:spcBef>
              <a:spcAft>
                <a:spcPts val="0"/>
              </a:spcAft>
              <a:buSzPts val="2800"/>
              <a:buChar char="●"/>
            </a:pPr>
            <a:r>
              <a:rPr lang="en"/>
              <a:t>There are four steps to solve for the standard deviation</a:t>
            </a:r>
            <a:endParaRPr/>
          </a:p>
          <a:p>
            <a:pPr marL="914400" lvl="1" indent="-406400" algn="l" rtl="0">
              <a:spcBef>
                <a:spcPts val="0"/>
              </a:spcBef>
              <a:spcAft>
                <a:spcPts val="0"/>
              </a:spcAft>
              <a:buSzPts val="2800"/>
              <a:buChar char="○"/>
            </a:pPr>
            <a:r>
              <a:rPr lang="en" u="sng"/>
              <a:t>Step 1</a:t>
            </a:r>
            <a:r>
              <a:rPr lang="en"/>
              <a:t>: find the mean</a:t>
            </a:r>
            <a:endParaRPr/>
          </a:p>
          <a:p>
            <a:pPr marL="914400" lvl="1" indent="-406400" algn="l" rtl="0">
              <a:spcBef>
                <a:spcPts val="0"/>
              </a:spcBef>
              <a:spcAft>
                <a:spcPts val="0"/>
              </a:spcAft>
              <a:buSzPts val="2800"/>
              <a:buChar char="○"/>
            </a:pPr>
            <a:r>
              <a:rPr lang="en" u="sng"/>
              <a:t>Step 2</a:t>
            </a:r>
            <a:r>
              <a:rPr lang="en"/>
              <a:t>: determine the deviation from the mean for each data point and square it </a:t>
            </a:r>
            <a:endParaRPr/>
          </a:p>
          <a:p>
            <a:pPr marL="914400" lvl="1" indent="-406400" algn="l" rtl="0">
              <a:spcBef>
                <a:spcPts val="0"/>
              </a:spcBef>
              <a:spcAft>
                <a:spcPts val="0"/>
              </a:spcAft>
              <a:buSzPts val="2800"/>
              <a:buChar char="○"/>
            </a:pPr>
            <a:r>
              <a:rPr lang="en" u="sng"/>
              <a:t>Step 3</a:t>
            </a:r>
            <a:r>
              <a:rPr lang="en"/>
              <a:t>: calculate the degrees of freedom (n-1), n is the number of data values</a:t>
            </a:r>
            <a:endParaRPr/>
          </a:p>
          <a:p>
            <a:pPr marL="914400" lvl="1" indent="-406400" algn="l" rtl="0">
              <a:spcBef>
                <a:spcPts val="0"/>
              </a:spcBef>
              <a:spcAft>
                <a:spcPts val="0"/>
              </a:spcAft>
              <a:buSzPts val="2800"/>
              <a:buChar char="○"/>
            </a:pPr>
            <a:r>
              <a:rPr lang="en" u="sng"/>
              <a:t>Step 4</a:t>
            </a:r>
            <a:r>
              <a:rPr lang="en"/>
              <a:t>: put it all together to calculate s</a:t>
            </a: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4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41">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41">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41">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41">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245"/>
        <p:cNvGrpSpPr/>
        <p:nvPr/>
      </p:nvGrpSpPr>
      <p:grpSpPr>
        <a:xfrm>
          <a:off x="0" y="0"/>
          <a:ext cx="0" cy="0"/>
          <a:chOff x="0" y="0"/>
          <a:chExt cx="0" cy="0"/>
        </a:xfrm>
      </p:grpSpPr>
      <p:sp>
        <p:nvSpPr>
          <p:cNvPr id="246" name="Google Shape;246;p38"/>
          <p:cNvSpPr txBox="1">
            <a:spLocks noGrp="1"/>
          </p:cNvSpPr>
          <p:nvPr>
            <p:ph type="title"/>
          </p:nvPr>
        </p:nvSpPr>
        <p:spPr>
          <a:xfrm>
            <a:off x="311700" y="59967"/>
            <a:ext cx="8520600" cy="7635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a:t>Standard Deviation</a:t>
            </a:r>
            <a:endParaRPr/>
          </a:p>
        </p:txBody>
      </p:sp>
      <p:sp>
        <p:nvSpPr>
          <p:cNvPr id="247" name="Google Shape;247;p38"/>
          <p:cNvSpPr txBox="1">
            <a:spLocks noGrp="1"/>
          </p:cNvSpPr>
          <p:nvPr>
            <p:ph type="body" idx="1"/>
          </p:nvPr>
        </p:nvSpPr>
        <p:spPr>
          <a:xfrm>
            <a:off x="144500" y="1032050"/>
            <a:ext cx="8687700" cy="1217400"/>
          </a:xfrm>
          <a:prstGeom prst="rect">
            <a:avLst/>
          </a:prstGeom>
        </p:spPr>
        <p:txBody>
          <a:bodyPr spcFirstLastPara="1" wrap="square" lIns="91425" tIns="91425" rIns="91425" bIns="91425" anchor="t" anchorCtr="0">
            <a:noAutofit/>
          </a:bodyPr>
          <a:lstStyle/>
          <a:p>
            <a:pPr marL="457200" lvl="0" indent="-406400" algn="l" rtl="0">
              <a:spcBef>
                <a:spcPts val="0"/>
              </a:spcBef>
              <a:spcAft>
                <a:spcPts val="0"/>
              </a:spcAft>
              <a:buSzPts val="2800"/>
              <a:buChar char="●"/>
            </a:pPr>
            <a:r>
              <a:rPr lang="en" b="1"/>
              <a:t>Example</a:t>
            </a:r>
            <a:r>
              <a:rPr lang="en"/>
              <a:t>: let’s use the data from the tomato plant experiment </a:t>
            </a:r>
            <a:endParaRPr/>
          </a:p>
        </p:txBody>
      </p:sp>
      <p:graphicFrame>
        <p:nvGraphicFramePr>
          <p:cNvPr id="248" name="Google Shape;248;p38"/>
          <p:cNvGraphicFramePr/>
          <p:nvPr/>
        </p:nvGraphicFramePr>
        <p:xfrm>
          <a:off x="214250" y="2839025"/>
          <a:ext cx="2378050" cy="3889830"/>
        </p:xfrm>
        <a:graphic>
          <a:graphicData uri="http://schemas.openxmlformats.org/drawingml/2006/table">
            <a:tbl>
              <a:tblPr>
                <a:noFill/>
                <a:tableStyleId>{E513ABD2-5763-4C70-9D2A-9A28CE618B8B}</a:tableStyleId>
              </a:tblPr>
              <a:tblGrid>
                <a:gridCol w="1189025">
                  <a:extLst>
                    <a:ext uri="{9D8B030D-6E8A-4147-A177-3AD203B41FA5}">
                      <a16:colId xmlns:a16="http://schemas.microsoft.com/office/drawing/2014/main" val="20000"/>
                    </a:ext>
                  </a:extLst>
                </a:gridCol>
                <a:gridCol w="1189025">
                  <a:extLst>
                    <a:ext uri="{9D8B030D-6E8A-4147-A177-3AD203B41FA5}">
                      <a16:colId xmlns:a16="http://schemas.microsoft.com/office/drawing/2014/main" val="20001"/>
                    </a:ext>
                  </a:extLst>
                </a:gridCol>
              </a:tblGrid>
              <a:tr h="800025">
                <a:tc>
                  <a:txBody>
                    <a:bodyPr/>
                    <a:lstStyle/>
                    <a:p>
                      <a:pPr marL="0" lvl="0" indent="0" algn="ctr" rtl="0">
                        <a:spcBef>
                          <a:spcPts val="0"/>
                        </a:spcBef>
                        <a:spcAft>
                          <a:spcPts val="0"/>
                        </a:spcAft>
                        <a:buNone/>
                      </a:pPr>
                      <a:r>
                        <a:rPr lang="en" sz="2600"/>
                        <a:t>Plant</a:t>
                      </a:r>
                      <a:endParaRPr sz="2600"/>
                    </a:p>
                  </a:txBody>
                  <a:tcPr marL="91425" marR="91425" marT="91425" marB="91425"/>
                </a:tc>
                <a:tc>
                  <a:txBody>
                    <a:bodyPr/>
                    <a:lstStyle/>
                    <a:p>
                      <a:pPr marL="0" lvl="0" indent="0" algn="ctr" rtl="0">
                        <a:spcBef>
                          <a:spcPts val="0"/>
                        </a:spcBef>
                        <a:spcAft>
                          <a:spcPts val="0"/>
                        </a:spcAft>
                        <a:buNone/>
                      </a:pPr>
                      <a:r>
                        <a:rPr lang="en" sz="2600"/>
                        <a:t>Height (mm)</a:t>
                      </a:r>
                      <a:endParaRPr sz="2600"/>
                    </a:p>
                  </a:txBody>
                  <a:tcPr marL="91425" marR="91425" marT="91425" marB="91425"/>
                </a:tc>
                <a:extLst>
                  <a:ext uri="{0D108BD9-81ED-4DB2-BD59-A6C34878D82A}">
                    <a16:rowId xmlns:a16="http://schemas.microsoft.com/office/drawing/2014/main" val="10000"/>
                  </a:ext>
                </a:extLst>
              </a:tr>
              <a:tr h="582900">
                <a:tc>
                  <a:txBody>
                    <a:bodyPr/>
                    <a:lstStyle/>
                    <a:p>
                      <a:pPr marL="0" lvl="0" indent="0" algn="ctr" rtl="0">
                        <a:spcBef>
                          <a:spcPts val="0"/>
                        </a:spcBef>
                        <a:spcAft>
                          <a:spcPts val="0"/>
                        </a:spcAft>
                        <a:buNone/>
                      </a:pPr>
                      <a:r>
                        <a:rPr lang="en" sz="2600"/>
                        <a:t>1</a:t>
                      </a:r>
                      <a:endParaRPr sz="2600"/>
                    </a:p>
                  </a:txBody>
                  <a:tcPr marL="91425" marR="91425" marT="91425" marB="91425"/>
                </a:tc>
                <a:tc>
                  <a:txBody>
                    <a:bodyPr/>
                    <a:lstStyle/>
                    <a:p>
                      <a:pPr marL="0" lvl="0" indent="0" algn="ctr" rtl="0">
                        <a:spcBef>
                          <a:spcPts val="0"/>
                        </a:spcBef>
                        <a:spcAft>
                          <a:spcPts val="0"/>
                        </a:spcAft>
                        <a:buNone/>
                      </a:pPr>
                      <a:r>
                        <a:rPr lang="en" sz="2600"/>
                        <a:t>65</a:t>
                      </a:r>
                      <a:endParaRPr sz="2600"/>
                    </a:p>
                  </a:txBody>
                  <a:tcPr marL="91425" marR="91425" marT="91425" marB="91425"/>
                </a:tc>
                <a:extLst>
                  <a:ext uri="{0D108BD9-81ED-4DB2-BD59-A6C34878D82A}">
                    <a16:rowId xmlns:a16="http://schemas.microsoft.com/office/drawing/2014/main" val="10001"/>
                  </a:ext>
                </a:extLst>
              </a:tr>
              <a:tr h="582900">
                <a:tc>
                  <a:txBody>
                    <a:bodyPr/>
                    <a:lstStyle/>
                    <a:p>
                      <a:pPr marL="0" lvl="0" indent="0" algn="ctr" rtl="0">
                        <a:spcBef>
                          <a:spcPts val="0"/>
                        </a:spcBef>
                        <a:spcAft>
                          <a:spcPts val="0"/>
                        </a:spcAft>
                        <a:buNone/>
                      </a:pPr>
                      <a:r>
                        <a:rPr lang="en" sz="2600"/>
                        <a:t>2</a:t>
                      </a:r>
                      <a:endParaRPr sz="2600"/>
                    </a:p>
                  </a:txBody>
                  <a:tcPr marL="91425" marR="91425" marT="91425" marB="91425"/>
                </a:tc>
                <a:tc>
                  <a:txBody>
                    <a:bodyPr/>
                    <a:lstStyle/>
                    <a:p>
                      <a:pPr marL="0" lvl="0" indent="0" algn="ctr" rtl="0">
                        <a:spcBef>
                          <a:spcPts val="0"/>
                        </a:spcBef>
                        <a:spcAft>
                          <a:spcPts val="0"/>
                        </a:spcAft>
                        <a:buNone/>
                      </a:pPr>
                      <a:r>
                        <a:rPr lang="en" sz="2600"/>
                        <a:t>52</a:t>
                      </a:r>
                      <a:endParaRPr sz="2600"/>
                    </a:p>
                  </a:txBody>
                  <a:tcPr marL="91425" marR="91425" marT="91425" marB="91425"/>
                </a:tc>
                <a:extLst>
                  <a:ext uri="{0D108BD9-81ED-4DB2-BD59-A6C34878D82A}">
                    <a16:rowId xmlns:a16="http://schemas.microsoft.com/office/drawing/2014/main" val="10002"/>
                  </a:ext>
                </a:extLst>
              </a:tr>
              <a:tr h="582900">
                <a:tc>
                  <a:txBody>
                    <a:bodyPr/>
                    <a:lstStyle/>
                    <a:p>
                      <a:pPr marL="0" lvl="0" indent="0" algn="ctr" rtl="0">
                        <a:spcBef>
                          <a:spcPts val="0"/>
                        </a:spcBef>
                        <a:spcAft>
                          <a:spcPts val="0"/>
                        </a:spcAft>
                        <a:buNone/>
                      </a:pPr>
                      <a:r>
                        <a:rPr lang="en" sz="2600"/>
                        <a:t>3</a:t>
                      </a:r>
                      <a:endParaRPr sz="2600"/>
                    </a:p>
                  </a:txBody>
                  <a:tcPr marL="91425" marR="91425" marT="91425" marB="91425"/>
                </a:tc>
                <a:tc>
                  <a:txBody>
                    <a:bodyPr/>
                    <a:lstStyle/>
                    <a:p>
                      <a:pPr marL="0" lvl="0" indent="0" algn="ctr" rtl="0">
                        <a:spcBef>
                          <a:spcPts val="0"/>
                        </a:spcBef>
                        <a:spcAft>
                          <a:spcPts val="0"/>
                        </a:spcAft>
                        <a:buNone/>
                      </a:pPr>
                      <a:r>
                        <a:rPr lang="en" sz="2600"/>
                        <a:t>71</a:t>
                      </a:r>
                      <a:endParaRPr sz="2600"/>
                    </a:p>
                  </a:txBody>
                  <a:tcPr marL="91425" marR="91425" marT="91425" marB="91425"/>
                </a:tc>
                <a:extLst>
                  <a:ext uri="{0D108BD9-81ED-4DB2-BD59-A6C34878D82A}">
                    <a16:rowId xmlns:a16="http://schemas.microsoft.com/office/drawing/2014/main" val="10003"/>
                  </a:ext>
                </a:extLst>
              </a:tr>
              <a:tr h="582900">
                <a:tc>
                  <a:txBody>
                    <a:bodyPr/>
                    <a:lstStyle/>
                    <a:p>
                      <a:pPr marL="0" lvl="0" indent="0" algn="ctr" rtl="0">
                        <a:spcBef>
                          <a:spcPts val="0"/>
                        </a:spcBef>
                        <a:spcAft>
                          <a:spcPts val="0"/>
                        </a:spcAft>
                        <a:buNone/>
                      </a:pPr>
                      <a:r>
                        <a:rPr lang="en" sz="2600"/>
                        <a:t>4</a:t>
                      </a:r>
                      <a:endParaRPr sz="2600"/>
                    </a:p>
                  </a:txBody>
                  <a:tcPr marL="91425" marR="91425" marT="91425" marB="91425"/>
                </a:tc>
                <a:tc>
                  <a:txBody>
                    <a:bodyPr/>
                    <a:lstStyle/>
                    <a:p>
                      <a:pPr marL="0" lvl="0" indent="0" algn="ctr" rtl="0">
                        <a:spcBef>
                          <a:spcPts val="0"/>
                        </a:spcBef>
                        <a:spcAft>
                          <a:spcPts val="0"/>
                        </a:spcAft>
                        <a:buNone/>
                      </a:pPr>
                      <a:r>
                        <a:rPr lang="en" sz="2600"/>
                        <a:t>56</a:t>
                      </a:r>
                      <a:endParaRPr sz="2600"/>
                    </a:p>
                  </a:txBody>
                  <a:tcPr marL="91425" marR="91425" marT="91425" marB="91425"/>
                </a:tc>
                <a:extLst>
                  <a:ext uri="{0D108BD9-81ED-4DB2-BD59-A6C34878D82A}">
                    <a16:rowId xmlns:a16="http://schemas.microsoft.com/office/drawing/2014/main" val="10004"/>
                  </a:ext>
                </a:extLst>
              </a:tr>
              <a:tr h="582900">
                <a:tc>
                  <a:txBody>
                    <a:bodyPr/>
                    <a:lstStyle/>
                    <a:p>
                      <a:pPr marL="0" lvl="0" indent="0" algn="ctr" rtl="0">
                        <a:spcBef>
                          <a:spcPts val="0"/>
                        </a:spcBef>
                        <a:spcAft>
                          <a:spcPts val="0"/>
                        </a:spcAft>
                        <a:buNone/>
                      </a:pPr>
                      <a:r>
                        <a:rPr lang="en" sz="2600"/>
                        <a:t>5</a:t>
                      </a:r>
                      <a:endParaRPr sz="2600"/>
                    </a:p>
                  </a:txBody>
                  <a:tcPr marL="91425" marR="91425" marT="91425" marB="91425"/>
                </a:tc>
                <a:tc>
                  <a:txBody>
                    <a:bodyPr/>
                    <a:lstStyle/>
                    <a:p>
                      <a:pPr marL="0" lvl="0" indent="0" algn="ctr" rtl="0">
                        <a:spcBef>
                          <a:spcPts val="0"/>
                        </a:spcBef>
                        <a:spcAft>
                          <a:spcPts val="0"/>
                        </a:spcAft>
                        <a:buNone/>
                      </a:pPr>
                      <a:r>
                        <a:rPr lang="en" sz="2600"/>
                        <a:t>61</a:t>
                      </a:r>
                      <a:endParaRPr sz="2600"/>
                    </a:p>
                  </a:txBody>
                  <a:tcPr marL="91425" marR="91425" marT="91425" marB="91425"/>
                </a:tc>
                <a:extLst>
                  <a:ext uri="{0D108BD9-81ED-4DB2-BD59-A6C34878D82A}">
                    <a16:rowId xmlns:a16="http://schemas.microsoft.com/office/drawing/2014/main" val="10005"/>
                  </a:ext>
                </a:extLst>
              </a:tr>
            </a:tbl>
          </a:graphicData>
        </a:graphic>
      </p:graphicFrame>
      <p:sp>
        <p:nvSpPr>
          <p:cNvPr id="249" name="Google Shape;249;p38"/>
          <p:cNvSpPr txBox="1"/>
          <p:nvPr/>
        </p:nvSpPr>
        <p:spPr>
          <a:xfrm>
            <a:off x="2695175" y="2478050"/>
            <a:ext cx="6257700" cy="1774500"/>
          </a:xfrm>
          <a:prstGeom prst="rect">
            <a:avLst/>
          </a:prstGeom>
          <a:noFill/>
          <a:ln>
            <a:noFill/>
          </a:ln>
        </p:spPr>
        <p:txBody>
          <a:bodyPr spcFirstLastPara="1" wrap="square" lIns="91425" tIns="91425" rIns="91425" bIns="91425" anchor="t" anchorCtr="0">
            <a:noAutofit/>
          </a:bodyPr>
          <a:lstStyle/>
          <a:p>
            <a:pPr marL="457200" lvl="0" indent="-400050" algn="l" rtl="0">
              <a:spcBef>
                <a:spcPts val="0"/>
              </a:spcBef>
              <a:spcAft>
                <a:spcPts val="0"/>
              </a:spcAft>
              <a:buSzPts val="2700"/>
              <a:buChar char="●"/>
            </a:pPr>
            <a:r>
              <a:rPr lang="en" sz="2700" u="sng"/>
              <a:t>Step 1</a:t>
            </a:r>
            <a:r>
              <a:rPr lang="en" sz="2700"/>
              <a:t>: find the mean</a:t>
            </a:r>
            <a:endParaRPr sz="2700"/>
          </a:p>
          <a:p>
            <a:pPr marL="628650" lvl="1" indent="-393700" algn="l" rtl="0">
              <a:spcBef>
                <a:spcPts val="0"/>
              </a:spcBef>
              <a:spcAft>
                <a:spcPts val="0"/>
              </a:spcAft>
              <a:buClr>
                <a:schemeClr val="dk1"/>
              </a:buClr>
              <a:buSzPts val="2600"/>
              <a:buChar char="○"/>
            </a:pPr>
            <a:r>
              <a:rPr lang="en" sz="2600">
                <a:solidFill>
                  <a:schemeClr val="dk1"/>
                </a:solidFill>
              </a:rPr>
              <a:t>65 + 52 + 71 + 56 + 61 = 305/5=61</a:t>
            </a:r>
            <a:endParaRPr sz="270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4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49">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49">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253"/>
        <p:cNvGrpSpPr/>
        <p:nvPr/>
      </p:nvGrpSpPr>
      <p:grpSpPr>
        <a:xfrm>
          <a:off x="0" y="0"/>
          <a:ext cx="0" cy="0"/>
          <a:chOff x="0" y="0"/>
          <a:chExt cx="0" cy="0"/>
        </a:xfrm>
      </p:grpSpPr>
      <p:sp>
        <p:nvSpPr>
          <p:cNvPr id="254" name="Google Shape;254;p39"/>
          <p:cNvSpPr txBox="1">
            <a:spLocks noGrp="1"/>
          </p:cNvSpPr>
          <p:nvPr>
            <p:ph type="title"/>
          </p:nvPr>
        </p:nvSpPr>
        <p:spPr>
          <a:xfrm>
            <a:off x="311700" y="59967"/>
            <a:ext cx="8520600" cy="7635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a:t>Standard Deviation</a:t>
            </a:r>
            <a:endParaRPr/>
          </a:p>
        </p:txBody>
      </p:sp>
      <p:sp>
        <p:nvSpPr>
          <p:cNvPr id="255" name="Google Shape;255;p39"/>
          <p:cNvSpPr txBox="1"/>
          <p:nvPr/>
        </p:nvSpPr>
        <p:spPr>
          <a:xfrm>
            <a:off x="166575" y="938600"/>
            <a:ext cx="8450400" cy="1471800"/>
          </a:xfrm>
          <a:prstGeom prst="rect">
            <a:avLst/>
          </a:prstGeom>
          <a:noFill/>
          <a:ln>
            <a:noFill/>
          </a:ln>
        </p:spPr>
        <p:txBody>
          <a:bodyPr spcFirstLastPara="1" wrap="square" lIns="91425" tIns="91425" rIns="91425" bIns="91425" anchor="t" anchorCtr="0">
            <a:noAutofit/>
          </a:bodyPr>
          <a:lstStyle/>
          <a:p>
            <a:pPr marL="457200" lvl="0" indent="-400050" algn="l" rtl="0">
              <a:spcBef>
                <a:spcPts val="0"/>
              </a:spcBef>
              <a:spcAft>
                <a:spcPts val="0"/>
              </a:spcAft>
              <a:buSzPts val="2700"/>
              <a:buChar char="●"/>
            </a:pPr>
            <a:r>
              <a:rPr lang="en" sz="2700" u="sng"/>
              <a:t>Step 2</a:t>
            </a:r>
            <a:r>
              <a:rPr lang="en" sz="2700"/>
              <a:t>: </a:t>
            </a:r>
            <a:r>
              <a:rPr lang="en" sz="2800">
                <a:solidFill>
                  <a:schemeClr val="dk1"/>
                </a:solidFill>
              </a:rPr>
              <a:t>determine the deviation from the mean for each data point and square it</a:t>
            </a:r>
            <a:endParaRPr sz="2800">
              <a:solidFill>
                <a:schemeClr val="dk1"/>
              </a:solidFill>
            </a:endParaRPr>
          </a:p>
          <a:p>
            <a:pPr marL="628650" lvl="1" indent="-393700" algn="l" rtl="0">
              <a:spcBef>
                <a:spcPts val="0"/>
              </a:spcBef>
              <a:spcAft>
                <a:spcPts val="0"/>
              </a:spcAft>
              <a:buClr>
                <a:schemeClr val="dk1"/>
              </a:buClr>
              <a:buSzPts val="2600"/>
              <a:buChar char="○"/>
            </a:pPr>
            <a:r>
              <a:rPr lang="en" sz="2600" i="1">
                <a:solidFill>
                  <a:schemeClr val="dk1"/>
                </a:solidFill>
              </a:rPr>
              <a:t>Helpful to set up a data table when doing this</a:t>
            </a:r>
            <a:endParaRPr sz="2600" i="1">
              <a:solidFill>
                <a:schemeClr val="dk1"/>
              </a:solidFill>
            </a:endParaRPr>
          </a:p>
        </p:txBody>
      </p:sp>
      <p:pic>
        <p:nvPicPr>
          <p:cNvPr id="256" name="Google Shape;256;p39"/>
          <p:cNvPicPr preferRelativeResize="0"/>
          <p:nvPr/>
        </p:nvPicPr>
        <p:blipFill>
          <a:blip r:embed="rId3">
            <a:alphaModFix/>
          </a:blip>
          <a:stretch>
            <a:fillRect/>
          </a:stretch>
        </p:blipFill>
        <p:spPr>
          <a:xfrm>
            <a:off x="68300" y="2486600"/>
            <a:ext cx="6075325" cy="4033625"/>
          </a:xfrm>
          <a:prstGeom prst="rect">
            <a:avLst/>
          </a:prstGeom>
          <a:noFill/>
          <a:ln>
            <a:noFill/>
          </a:ln>
        </p:spPr>
      </p:pic>
      <p:sp>
        <p:nvSpPr>
          <p:cNvPr id="257" name="Google Shape;257;p39"/>
          <p:cNvSpPr txBox="1"/>
          <p:nvPr/>
        </p:nvSpPr>
        <p:spPr>
          <a:xfrm>
            <a:off x="2924175" y="3587125"/>
            <a:ext cx="1600200" cy="4953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2300"/>
              <a:t>65-61= 4</a:t>
            </a:r>
            <a:endParaRPr sz="2300"/>
          </a:p>
        </p:txBody>
      </p:sp>
      <p:sp>
        <p:nvSpPr>
          <p:cNvPr id="258" name="Google Shape;258;p39"/>
          <p:cNvSpPr txBox="1"/>
          <p:nvPr/>
        </p:nvSpPr>
        <p:spPr>
          <a:xfrm>
            <a:off x="2924175" y="4168150"/>
            <a:ext cx="1600200" cy="4953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2300"/>
              <a:t>52-61= -9</a:t>
            </a:r>
            <a:endParaRPr sz="2300"/>
          </a:p>
        </p:txBody>
      </p:sp>
      <p:sp>
        <p:nvSpPr>
          <p:cNvPr id="259" name="Google Shape;259;p39"/>
          <p:cNvSpPr txBox="1"/>
          <p:nvPr/>
        </p:nvSpPr>
        <p:spPr>
          <a:xfrm>
            <a:off x="2924250" y="4749175"/>
            <a:ext cx="1600200" cy="4953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2300"/>
              <a:t>71-61= 10</a:t>
            </a:r>
            <a:endParaRPr sz="2300"/>
          </a:p>
        </p:txBody>
      </p:sp>
      <p:sp>
        <p:nvSpPr>
          <p:cNvPr id="260" name="Google Shape;260;p39"/>
          <p:cNvSpPr txBox="1"/>
          <p:nvPr/>
        </p:nvSpPr>
        <p:spPr>
          <a:xfrm>
            <a:off x="2924175" y="5330200"/>
            <a:ext cx="1600200" cy="4953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2300"/>
              <a:t>56-61= -5</a:t>
            </a:r>
            <a:endParaRPr sz="2300"/>
          </a:p>
        </p:txBody>
      </p:sp>
      <p:sp>
        <p:nvSpPr>
          <p:cNvPr id="261" name="Google Shape;261;p39"/>
          <p:cNvSpPr txBox="1"/>
          <p:nvPr/>
        </p:nvSpPr>
        <p:spPr>
          <a:xfrm>
            <a:off x="2924175" y="5958850"/>
            <a:ext cx="1600200" cy="4953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2300"/>
              <a:t>61-61= 0</a:t>
            </a:r>
            <a:endParaRPr sz="2300"/>
          </a:p>
        </p:txBody>
      </p:sp>
      <p:sp>
        <p:nvSpPr>
          <p:cNvPr id="262" name="Google Shape;262;p39"/>
          <p:cNvSpPr txBox="1"/>
          <p:nvPr/>
        </p:nvSpPr>
        <p:spPr>
          <a:xfrm>
            <a:off x="4762500" y="3587125"/>
            <a:ext cx="1218000" cy="4953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2300"/>
              <a:t>4</a:t>
            </a:r>
            <a:r>
              <a:rPr lang="en" sz="2300" baseline="30000"/>
              <a:t>2</a:t>
            </a:r>
            <a:r>
              <a:rPr lang="en" sz="2300"/>
              <a:t>=16</a:t>
            </a:r>
            <a:endParaRPr sz="2300"/>
          </a:p>
        </p:txBody>
      </p:sp>
      <p:sp>
        <p:nvSpPr>
          <p:cNvPr id="263" name="Google Shape;263;p39"/>
          <p:cNvSpPr txBox="1"/>
          <p:nvPr/>
        </p:nvSpPr>
        <p:spPr>
          <a:xfrm>
            <a:off x="4762500" y="4168150"/>
            <a:ext cx="1218000" cy="4953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2300"/>
              <a:t>-9</a:t>
            </a:r>
            <a:r>
              <a:rPr lang="en" sz="2300" baseline="30000"/>
              <a:t>2</a:t>
            </a:r>
            <a:r>
              <a:rPr lang="en" sz="2300"/>
              <a:t>=81</a:t>
            </a:r>
            <a:endParaRPr sz="2300"/>
          </a:p>
        </p:txBody>
      </p:sp>
      <p:sp>
        <p:nvSpPr>
          <p:cNvPr id="264" name="Google Shape;264;p39"/>
          <p:cNvSpPr txBox="1"/>
          <p:nvPr/>
        </p:nvSpPr>
        <p:spPr>
          <a:xfrm>
            <a:off x="4642900" y="4749175"/>
            <a:ext cx="1431600" cy="4953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2300"/>
              <a:t>10</a:t>
            </a:r>
            <a:r>
              <a:rPr lang="en" sz="2300" baseline="30000"/>
              <a:t>2</a:t>
            </a:r>
            <a:r>
              <a:rPr lang="en" sz="2300"/>
              <a:t>=100</a:t>
            </a:r>
            <a:endParaRPr sz="2300"/>
          </a:p>
        </p:txBody>
      </p:sp>
      <p:sp>
        <p:nvSpPr>
          <p:cNvPr id="265" name="Google Shape;265;p39"/>
          <p:cNvSpPr txBox="1"/>
          <p:nvPr/>
        </p:nvSpPr>
        <p:spPr>
          <a:xfrm>
            <a:off x="4655700" y="5330200"/>
            <a:ext cx="1431600" cy="4953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2300"/>
              <a:t>-5</a:t>
            </a:r>
            <a:r>
              <a:rPr lang="en" sz="2300" baseline="30000"/>
              <a:t>2</a:t>
            </a:r>
            <a:r>
              <a:rPr lang="en" sz="2300"/>
              <a:t>=25</a:t>
            </a:r>
            <a:endParaRPr sz="2300"/>
          </a:p>
        </p:txBody>
      </p:sp>
      <p:sp>
        <p:nvSpPr>
          <p:cNvPr id="266" name="Google Shape;266;p39"/>
          <p:cNvSpPr txBox="1"/>
          <p:nvPr/>
        </p:nvSpPr>
        <p:spPr>
          <a:xfrm>
            <a:off x="4642900" y="5958850"/>
            <a:ext cx="1431600" cy="4953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2300"/>
              <a:t>0</a:t>
            </a:r>
            <a:r>
              <a:rPr lang="en" sz="2300" baseline="30000"/>
              <a:t>2</a:t>
            </a:r>
            <a:r>
              <a:rPr lang="en" sz="2300"/>
              <a:t>=0</a:t>
            </a:r>
            <a:endParaRPr sz="230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5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5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5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6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58"/>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63"/>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259"/>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264"/>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260"/>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265"/>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261"/>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26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270"/>
        <p:cNvGrpSpPr/>
        <p:nvPr/>
      </p:nvGrpSpPr>
      <p:grpSpPr>
        <a:xfrm>
          <a:off x="0" y="0"/>
          <a:ext cx="0" cy="0"/>
          <a:chOff x="0" y="0"/>
          <a:chExt cx="0" cy="0"/>
        </a:xfrm>
      </p:grpSpPr>
      <p:sp>
        <p:nvSpPr>
          <p:cNvPr id="271" name="Google Shape;271;p40"/>
          <p:cNvSpPr txBox="1">
            <a:spLocks noGrp="1"/>
          </p:cNvSpPr>
          <p:nvPr>
            <p:ph type="title"/>
          </p:nvPr>
        </p:nvSpPr>
        <p:spPr>
          <a:xfrm>
            <a:off x="311700" y="59967"/>
            <a:ext cx="8520600" cy="7635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a:t>Standard Deviation</a:t>
            </a:r>
            <a:endParaRPr/>
          </a:p>
        </p:txBody>
      </p:sp>
      <p:sp>
        <p:nvSpPr>
          <p:cNvPr id="272" name="Google Shape;272;p40"/>
          <p:cNvSpPr txBox="1"/>
          <p:nvPr/>
        </p:nvSpPr>
        <p:spPr>
          <a:xfrm>
            <a:off x="6074600" y="1944650"/>
            <a:ext cx="2757600" cy="3271200"/>
          </a:xfrm>
          <a:prstGeom prst="rect">
            <a:avLst/>
          </a:prstGeom>
          <a:noFill/>
          <a:ln>
            <a:noFill/>
          </a:ln>
        </p:spPr>
        <p:txBody>
          <a:bodyPr spcFirstLastPara="1" wrap="square" lIns="91425" tIns="91425" rIns="91425" bIns="91425" anchor="t" anchorCtr="0">
            <a:noAutofit/>
          </a:bodyPr>
          <a:lstStyle/>
          <a:p>
            <a:pPr marL="457200" lvl="0" indent="-400050" algn="l" rtl="0">
              <a:spcBef>
                <a:spcPts val="0"/>
              </a:spcBef>
              <a:spcAft>
                <a:spcPts val="0"/>
              </a:spcAft>
              <a:buSzPts val="2700"/>
              <a:buChar char="●"/>
            </a:pPr>
            <a:r>
              <a:rPr lang="en" sz="2700" u="sng"/>
              <a:t>Step 3</a:t>
            </a:r>
            <a:r>
              <a:rPr lang="en" sz="2700"/>
              <a:t>: </a:t>
            </a:r>
            <a:r>
              <a:rPr lang="en" sz="2800">
                <a:solidFill>
                  <a:schemeClr val="dk1"/>
                </a:solidFill>
              </a:rPr>
              <a:t>determine the degrees of freedom</a:t>
            </a:r>
            <a:endParaRPr sz="2800">
              <a:solidFill>
                <a:schemeClr val="dk1"/>
              </a:solidFill>
            </a:endParaRPr>
          </a:p>
          <a:p>
            <a:pPr marL="457200" lvl="0" indent="-406400" algn="l" rtl="0">
              <a:spcBef>
                <a:spcPts val="0"/>
              </a:spcBef>
              <a:spcAft>
                <a:spcPts val="0"/>
              </a:spcAft>
              <a:buClr>
                <a:schemeClr val="dk1"/>
              </a:buClr>
              <a:buSzPts val="2800"/>
              <a:buChar char="●"/>
            </a:pPr>
            <a:r>
              <a:rPr lang="en" sz="2800">
                <a:solidFill>
                  <a:schemeClr val="dk1"/>
                </a:solidFill>
              </a:rPr>
              <a:t>5-1 = 4</a:t>
            </a:r>
            <a:endParaRPr sz="2800">
              <a:solidFill>
                <a:schemeClr val="dk1"/>
              </a:solidFill>
            </a:endParaRPr>
          </a:p>
        </p:txBody>
      </p:sp>
      <p:pic>
        <p:nvPicPr>
          <p:cNvPr id="273" name="Google Shape;273;p40"/>
          <p:cNvPicPr preferRelativeResize="0"/>
          <p:nvPr/>
        </p:nvPicPr>
        <p:blipFill>
          <a:blip r:embed="rId3">
            <a:alphaModFix/>
          </a:blip>
          <a:stretch>
            <a:fillRect/>
          </a:stretch>
        </p:blipFill>
        <p:spPr>
          <a:xfrm>
            <a:off x="68300" y="1800800"/>
            <a:ext cx="6075325" cy="4033625"/>
          </a:xfrm>
          <a:prstGeom prst="rect">
            <a:avLst/>
          </a:prstGeom>
          <a:noFill/>
          <a:ln>
            <a:noFill/>
          </a:ln>
        </p:spPr>
      </p:pic>
      <p:sp>
        <p:nvSpPr>
          <p:cNvPr id="274" name="Google Shape;274;p40"/>
          <p:cNvSpPr txBox="1"/>
          <p:nvPr/>
        </p:nvSpPr>
        <p:spPr>
          <a:xfrm>
            <a:off x="2924175" y="2901325"/>
            <a:ext cx="1600200" cy="4953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2300"/>
              <a:t>65-61= 4</a:t>
            </a:r>
            <a:endParaRPr sz="2300"/>
          </a:p>
        </p:txBody>
      </p:sp>
      <p:sp>
        <p:nvSpPr>
          <p:cNvPr id="275" name="Google Shape;275;p40"/>
          <p:cNvSpPr txBox="1"/>
          <p:nvPr/>
        </p:nvSpPr>
        <p:spPr>
          <a:xfrm>
            <a:off x="2924175" y="3482350"/>
            <a:ext cx="1600200" cy="4953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2300"/>
              <a:t>52-61= -9</a:t>
            </a:r>
            <a:endParaRPr sz="2300"/>
          </a:p>
        </p:txBody>
      </p:sp>
      <p:sp>
        <p:nvSpPr>
          <p:cNvPr id="276" name="Google Shape;276;p40"/>
          <p:cNvSpPr txBox="1"/>
          <p:nvPr/>
        </p:nvSpPr>
        <p:spPr>
          <a:xfrm>
            <a:off x="2924250" y="4063375"/>
            <a:ext cx="1600200" cy="4953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2300"/>
              <a:t>71-61= 10</a:t>
            </a:r>
            <a:endParaRPr sz="2300"/>
          </a:p>
        </p:txBody>
      </p:sp>
      <p:sp>
        <p:nvSpPr>
          <p:cNvPr id="277" name="Google Shape;277;p40"/>
          <p:cNvSpPr txBox="1"/>
          <p:nvPr/>
        </p:nvSpPr>
        <p:spPr>
          <a:xfrm>
            <a:off x="2924175" y="4644400"/>
            <a:ext cx="1600200" cy="4953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2300"/>
              <a:t>56-61= -5</a:t>
            </a:r>
            <a:endParaRPr sz="2300"/>
          </a:p>
        </p:txBody>
      </p:sp>
      <p:sp>
        <p:nvSpPr>
          <p:cNvPr id="278" name="Google Shape;278;p40"/>
          <p:cNvSpPr txBox="1"/>
          <p:nvPr/>
        </p:nvSpPr>
        <p:spPr>
          <a:xfrm>
            <a:off x="2924175" y="5273050"/>
            <a:ext cx="1600200" cy="4953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2300"/>
              <a:t>61-61= 0</a:t>
            </a:r>
            <a:endParaRPr sz="2300"/>
          </a:p>
        </p:txBody>
      </p:sp>
      <p:sp>
        <p:nvSpPr>
          <p:cNvPr id="279" name="Google Shape;279;p40"/>
          <p:cNvSpPr txBox="1"/>
          <p:nvPr/>
        </p:nvSpPr>
        <p:spPr>
          <a:xfrm>
            <a:off x="4762500" y="2901325"/>
            <a:ext cx="1218000" cy="4953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2300"/>
              <a:t>4</a:t>
            </a:r>
            <a:r>
              <a:rPr lang="en" sz="2300" baseline="30000"/>
              <a:t>2</a:t>
            </a:r>
            <a:r>
              <a:rPr lang="en" sz="2300"/>
              <a:t>=16</a:t>
            </a:r>
            <a:endParaRPr sz="2300"/>
          </a:p>
        </p:txBody>
      </p:sp>
      <p:sp>
        <p:nvSpPr>
          <p:cNvPr id="280" name="Google Shape;280;p40"/>
          <p:cNvSpPr txBox="1"/>
          <p:nvPr/>
        </p:nvSpPr>
        <p:spPr>
          <a:xfrm>
            <a:off x="4762500" y="3482350"/>
            <a:ext cx="1218000" cy="4953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2300"/>
              <a:t>-9</a:t>
            </a:r>
            <a:r>
              <a:rPr lang="en" sz="2300" baseline="30000"/>
              <a:t>2</a:t>
            </a:r>
            <a:r>
              <a:rPr lang="en" sz="2300"/>
              <a:t>=81</a:t>
            </a:r>
            <a:endParaRPr sz="2300"/>
          </a:p>
        </p:txBody>
      </p:sp>
      <p:sp>
        <p:nvSpPr>
          <p:cNvPr id="281" name="Google Shape;281;p40"/>
          <p:cNvSpPr txBox="1"/>
          <p:nvPr/>
        </p:nvSpPr>
        <p:spPr>
          <a:xfrm>
            <a:off x="4642900" y="4063375"/>
            <a:ext cx="1431600" cy="4953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2300"/>
              <a:t>10</a:t>
            </a:r>
            <a:r>
              <a:rPr lang="en" sz="2300" baseline="30000"/>
              <a:t>2</a:t>
            </a:r>
            <a:r>
              <a:rPr lang="en" sz="2300"/>
              <a:t>=100</a:t>
            </a:r>
            <a:endParaRPr sz="2300"/>
          </a:p>
        </p:txBody>
      </p:sp>
      <p:sp>
        <p:nvSpPr>
          <p:cNvPr id="282" name="Google Shape;282;p40"/>
          <p:cNvSpPr txBox="1"/>
          <p:nvPr/>
        </p:nvSpPr>
        <p:spPr>
          <a:xfrm>
            <a:off x="4655700" y="4644400"/>
            <a:ext cx="1431600" cy="4953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2300"/>
              <a:t>-5</a:t>
            </a:r>
            <a:r>
              <a:rPr lang="en" sz="2300" baseline="30000"/>
              <a:t>2</a:t>
            </a:r>
            <a:r>
              <a:rPr lang="en" sz="2300"/>
              <a:t>=25</a:t>
            </a:r>
            <a:endParaRPr sz="2300"/>
          </a:p>
        </p:txBody>
      </p:sp>
      <p:sp>
        <p:nvSpPr>
          <p:cNvPr id="283" name="Google Shape;283;p40"/>
          <p:cNvSpPr txBox="1"/>
          <p:nvPr/>
        </p:nvSpPr>
        <p:spPr>
          <a:xfrm>
            <a:off x="4642900" y="5273050"/>
            <a:ext cx="1431600" cy="4953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2300"/>
              <a:t>0</a:t>
            </a:r>
            <a:r>
              <a:rPr lang="en" sz="2300" baseline="30000"/>
              <a:t>2</a:t>
            </a:r>
            <a:r>
              <a:rPr lang="en" sz="2300"/>
              <a:t>=0</a:t>
            </a:r>
            <a:endParaRPr sz="230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7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72">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287"/>
        <p:cNvGrpSpPr/>
        <p:nvPr/>
      </p:nvGrpSpPr>
      <p:grpSpPr>
        <a:xfrm>
          <a:off x="0" y="0"/>
          <a:ext cx="0" cy="0"/>
          <a:chOff x="0" y="0"/>
          <a:chExt cx="0" cy="0"/>
        </a:xfrm>
      </p:grpSpPr>
      <p:sp>
        <p:nvSpPr>
          <p:cNvPr id="288" name="Google Shape;288;p41"/>
          <p:cNvSpPr txBox="1">
            <a:spLocks noGrp="1"/>
          </p:cNvSpPr>
          <p:nvPr>
            <p:ph type="title"/>
          </p:nvPr>
        </p:nvSpPr>
        <p:spPr>
          <a:xfrm>
            <a:off x="311700" y="59967"/>
            <a:ext cx="8520600" cy="7635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a:t>Standard Deviation</a:t>
            </a:r>
            <a:endParaRPr/>
          </a:p>
        </p:txBody>
      </p:sp>
      <p:sp>
        <p:nvSpPr>
          <p:cNvPr id="289" name="Google Shape;289;p41"/>
          <p:cNvSpPr txBox="1"/>
          <p:nvPr/>
        </p:nvSpPr>
        <p:spPr>
          <a:xfrm>
            <a:off x="6074600" y="1944650"/>
            <a:ext cx="2898000" cy="1751100"/>
          </a:xfrm>
          <a:prstGeom prst="rect">
            <a:avLst/>
          </a:prstGeom>
          <a:noFill/>
          <a:ln>
            <a:noFill/>
          </a:ln>
        </p:spPr>
        <p:txBody>
          <a:bodyPr spcFirstLastPara="1" wrap="square" lIns="91425" tIns="91425" rIns="91425" bIns="91425" anchor="t" anchorCtr="0">
            <a:noAutofit/>
          </a:bodyPr>
          <a:lstStyle/>
          <a:p>
            <a:pPr marL="457200" lvl="0" indent="-400050" algn="l" rtl="0">
              <a:spcBef>
                <a:spcPts val="0"/>
              </a:spcBef>
              <a:spcAft>
                <a:spcPts val="0"/>
              </a:spcAft>
              <a:buSzPts val="2700"/>
              <a:buChar char="●"/>
            </a:pPr>
            <a:r>
              <a:rPr lang="en" sz="2700" u="sng"/>
              <a:t>Step 4</a:t>
            </a:r>
            <a:r>
              <a:rPr lang="en" sz="2700"/>
              <a:t>: </a:t>
            </a:r>
            <a:r>
              <a:rPr lang="en" sz="2800">
                <a:solidFill>
                  <a:schemeClr val="dk1"/>
                </a:solidFill>
              </a:rPr>
              <a:t>put it all together to determine s</a:t>
            </a:r>
            <a:endParaRPr sz="2800">
              <a:solidFill>
                <a:schemeClr val="dk1"/>
              </a:solidFill>
            </a:endParaRPr>
          </a:p>
        </p:txBody>
      </p:sp>
      <p:pic>
        <p:nvPicPr>
          <p:cNvPr id="290" name="Google Shape;290;p41"/>
          <p:cNvPicPr preferRelativeResize="0"/>
          <p:nvPr/>
        </p:nvPicPr>
        <p:blipFill>
          <a:blip r:embed="rId3">
            <a:alphaModFix/>
          </a:blip>
          <a:stretch>
            <a:fillRect/>
          </a:stretch>
        </p:blipFill>
        <p:spPr>
          <a:xfrm>
            <a:off x="68300" y="1800800"/>
            <a:ext cx="6075325" cy="4033625"/>
          </a:xfrm>
          <a:prstGeom prst="rect">
            <a:avLst/>
          </a:prstGeom>
          <a:noFill/>
          <a:ln>
            <a:noFill/>
          </a:ln>
        </p:spPr>
      </p:pic>
      <p:sp>
        <p:nvSpPr>
          <p:cNvPr id="291" name="Google Shape;291;p41"/>
          <p:cNvSpPr txBox="1"/>
          <p:nvPr/>
        </p:nvSpPr>
        <p:spPr>
          <a:xfrm>
            <a:off x="2924175" y="2901325"/>
            <a:ext cx="1600200" cy="4953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2300"/>
              <a:t>65-61= 4</a:t>
            </a:r>
            <a:endParaRPr sz="2300"/>
          </a:p>
        </p:txBody>
      </p:sp>
      <p:sp>
        <p:nvSpPr>
          <p:cNvPr id="292" name="Google Shape;292;p41"/>
          <p:cNvSpPr txBox="1"/>
          <p:nvPr/>
        </p:nvSpPr>
        <p:spPr>
          <a:xfrm>
            <a:off x="2924175" y="3482350"/>
            <a:ext cx="1600200" cy="4953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2300"/>
              <a:t>52-61= -9</a:t>
            </a:r>
            <a:endParaRPr sz="2300"/>
          </a:p>
        </p:txBody>
      </p:sp>
      <p:sp>
        <p:nvSpPr>
          <p:cNvPr id="293" name="Google Shape;293;p41"/>
          <p:cNvSpPr txBox="1"/>
          <p:nvPr/>
        </p:nvSpPr>
        <p:spPr>
          <a:xfrm>
            <a:off x="2924250" y="4063375"/>
            <a:ext cx="1600200" cy="4953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2300"/>
              <a:t>71-61= 10</a:t>
            </a:r>
            <a:endParaRPr sz="2300"/>
          </a:p>
        </p:txBody>
      </p:sp>
      <p:sp>
        <p:nvSpPr>
          <p:cNvPr id="294" name="Google Shape;294;p41"/>
          <p:cNvSpPr txBox="1"/>
          <p:nvPr/>
        </p:nvSpPr>
        <p:spPr>
          <a:xfrm>
            <a:off x="2924175" y="4644400"/>
            <a:ext cx="1600200" cy="4953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2300"/>
              <a:t>56-61= -5</a:t>
            </a:r>
            <a:endParaRPr sz="2300"/>
          </a:p>
        </p:txBody>
      </p:sp>
      <p:sp>
        <p:nvSpPr>
          <p:cNvPr id="295" name="Google Shape;295;p41"/>
          <p:cNvSpPr txBox="1"/>
          <p:nvPr/>
        </p:nvSpPr>
        <p:spPr>
          <a:xfrm>
            <a:off x="2924175" y="5273050"/>
            <a:ext cx="1600200" cy="4953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2300"/>
              <a:t>61-61= 0</a:t>
            </a:r>
            <a:endParaRPr sz="2300"/>
          </a:p>
        </p:txBody>
      </p:sp>
      <p:sp>
        <p:nvSpPr>
          <p:cNvPr id="296" name="Google Shape;296;p41"/>
          <p:cNvSpPr txBox="1"/>
          <p:nvPr/>
        </p:nvSpPr>
        <p:spPr>
          <a:xfrm>
            <a:off x="4762500" y="2901325"/>
            <a:ext cx="1218000" cy="4953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2300"/>
              <a:t>4</a:t>
            </a:r>
            <a:r>
              <a:rPr lang="en" sz="2300" baseline="30000"/>
              <a:t>2</a:t>
            </a:r>
            <a:r>
              <a:rPr lang="en" sz="2300"/>
              <a:t>=16</a:t>
            </a:r>
            <a:endParaRPr sz="2300"/>
          </a:p>
        </p:txBody>
      </p:sp>
      <p:sp>
        <p:nvSpPr>
          <p:cNvPr id="297" name="Google Shape;297;p41"/>
          <p:cNvSpPr txBox="1"/>
          <p:nvPr/>
        </p:nvSpPr>
        <p:spPr>
          <a:xfrm>
            <a:off x="4762500" y="3482350"/>
            <a:ext cx="1218000" cy="4953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2300"/>
              <a:t>-9</a:t>
            </a:r>
            <a:r>
              <a:rPr lang="en" sz="2300" baseline="30000"/>
              <a:t>2</a:t>
            </a:r>
            <a:r>
              <a:rPr lang="en" sz="2300"/>
              <a:t>=81</a:t>
            </a:r>
            <a:endParaRPr sz="2300"/>
          </a:p>
        </p:txBody>
      </p:sp>
      <p:sp>
        <p:nvSpPr>
          <p:cNvPr id="298" name="Google Shape;298;p41"/>
          <p:cNvSpPr txBox="1"/>
          <p:nvPr/>
        </p:nvSpPr>
        <p:spPr>
          <a:xfrm>
            <a:off x="4642900" y="4063375"/>
            <a:ext cx="1431600" cy="4953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2300"/>
              <a:t>10</a:t>
            </a:r>
            <a:r>
              <a:rPr lang="en" sz="2300" baseline="30000"/>
              <a:t>2</a:t>
            </a:r>
            <a:r>
              <a:rPr lang="en" sz="2300"/>
              <a:t>=100</a:t>
            </a:r>
            <a:endParaRPr sz="2300"/>
          </a:p>
        </p:txBody>
      </p:sp>
      <p:sp>
        <p:nvSpPr>
          <p:cNvPr id="299" name="Google Shape;299;p41"/>
          <p:cNvSpPr txBox="1"/>
          <p:nvPr/>
        </p:nvSpPr>
        <p:spPr>
          <a:xfrm>
            <a:off x="4655700" y="4644400"/>
            <a:ext cx="1431600" cy="4953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2300"/>
              <a:t>-5</a:t>
            </a:r>
            <a:r>
              <a:rPr lang="en" sz="2300" baseline="30000"/>
              <a:t>2</a:t>
            </a:r>
            <a:r>
              <a:rPr lang="en" sz="2300"/>
              <a:t>=25</a:t>
            </a:r>
            <a:endParaRPr sz="2300"/>
          </a:p>
        </p:txBody>
      </p:sp>
      <p:sp>
        <p:nvSpPr>
          <p:cNvPr id="300" name="Google Shape;300;p41"/>
          <p:cNvSpPr txBox="1"/>
          <p:nvPr/>
        </p:nvSpPr>
        <p:spPr>
          <a:xfrm>
            <a:off x="4642900" y="5273050"/>
            <a:ext cx="1431600" cy="4953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2300"/>
              <a:t>0</a:t>
            </a:r>
            <a:r>
              <a:rPr lang="en" sz="2300" baseline="30000"/>
              <a:t>2</a:t>
            </a:r>
            <a:r>
              <a:rPr lang="en" sz="2300"/>
              <a:t>=0</a:t>
            </a:r>
            <a:endParaRPr sz="2300"/>
          </a:p>
        </p:txBody>
      </p:sp>
      <p:pic>
        <p:nvPicPr>
          <p:cNvPr id="301" name="Google Shape;301;p41"/>
          <p:cNvPicPr preferRelativeResize="0"/>
          <p:nvPr/>
        </p:nvPicPr>
        <p:blipFill rotWithShape="1">
          <a:blip r:embed="rId4">
            <a:alphaModFix/>
          </a:blip>
          <a:srcRect/>
          <a:stretch/>
        </p:blipFill>
        <p:spPr>
          <a:xfrm>
            <a:off x="6572250" y="3537850"/>
            <a:ext cx="2171375" cy="944500"/>
          </a:xfrm>
          <a:prstGeom prst="rect">
            <a:avLst/>
          </a:prstGeom>
          <a:noFill/>
          <a:ln>
            <a:noFill/>
          </a:ln>
        </p:spPr>
      </p:pic>
      <p:sp>
        <p:nvSpPr>
          <p:cNvPr id="302" name="Google Shape;302;p41"/>
          <p:cNvSpPr txBox="1"/>
          <p:nvPr/>
        </p:nvSpPr>
        <p:spPr>
          <a:xfrm>
            <a:off x="4389600" y="5901700"/>
            <a:ext cx="1895700" cy="7635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2600"/>
              <a:t>Total = 222</a:t>
            </a:r>
            <a:endParaRPr sz="2600"/>
          </a:p>
        </p:txBody>
      </p:sp>
      <p:cxnSp>
        <p:nvCxnSpPr>
          <p:cNvPr id="303" name="Google Shape;303;p41"/>
          <p:cNvCxnSpPr/>
          <p:nvPr/>
        </p:nvCxnSpPr>
        <p:spPr>
          <a:xfrm>
            <a:off x="6019800" y="2324100"/>
            <a:ext cx="0" cy="3372000"/>
          </a:xfrm>
          <a:prstGeom prst="straightConnector1">
            <a:avLst/>
          </a:prstGeom>
          <a:noFill/>
          <a:ln w="19050" cap="flat" cmpd="sng">
            <a:solidFill>
              <a:srgbClr val="000000"/>
            </a:solidFill>
            <a:prstDash val="solid"/>
            <a:round/>
            <a:headEnd type="none" w="med" len="med"/>
            <a:tailEnd type="triangle" w="med" len="med"/>
          </a:ln>
        </p:spPr>
      </p:cxnSp>
      <p:sp>
        <p:nvSpPr>
          <p:cNvPr id="304" name="Google Shape;304;p41"/>
          <p:cNvSpPr txBox="1"/>
          <p:nvPr/>
        </p:nvSpPr>
        <p:spPr>
          <a:xfrm>
            <a:off x="6285300" y="4558675"/>
            <a:ext cx="2632500" cy="17511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2800">
                <a:solidFill>
                  <a:schemeClr val="dk1"/>
                </a:solidFill>
              </a:rPr>
              <a:t>S=√222/4</a:t>
            </a:r>
            <a:endParaRPr sz="2800">
              <a:solidFill>
                <a:schemeClr val="dk1"/>
              </a:solidFill>
            </a:endParaRPr>
          </a:p>
          <a:p>
            <a:pPr marL="0" lvl="0" indent="0" algn="l" rtl="0">
              <a:spcBef>
                <a:spcPts val="0"/>
              </a:spcBef>
              <a:spcAft>
                <a:spcPts val="0"/>
              </a:spcAft>
              <a:buNone/>
            </a:pPr>
            <a:r>
              <a:rPr lang="en" sz="2800">
                <a:solidFill>
                  <a:schemeClr val="dk1"/>
                </a:solidFill>
              </a:rPr>
              <a:t>S= 7.45 </a:t>
            </a:r>
            <a:endParaRPr sz="2800">
              <a:solidFill>
                <a:schemeClr val="dk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8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0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0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0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04">
                                            <p:txEl>
                                              <p:pRg st="0" end="0"/>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04">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Shape 64"/>
        <p:cNvGrpSpPr/>
        <p:nvPr/>
      </p:nvGrpSpPr>
      <p:grpSpPr>
        <a:xfrm>
          <a:off x="0" y="0"/>
          <a:ext cx="0" cy="0"/>
          <a:chOff x="0" y="0"/>
          <a:chExt cx="0" cy="0"/>
        </a:xfrm>
      </p:grpSpPr>
      <p:sp>
        <p:nvSpPr>
          <p:cNvPr id="65" name="Google Shape;65;p15"/>
          <p:cNvSpPr txBox="1">
            <a:spLocks noGrp="1"/>
          </p:cNvSpPr>
          <p:nvPr>
            <p:ph type="title"/>
          </p:nvPr>
        </p:nvSpPr>
        <p:spPr>
          <a:xfrm>
            <a:off x="311700" y="59967"/>
            <a:ext cx="8520600" cy="7635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a:t>Statistics</a:t>
            </a:r>
            <a:endParaRPr/>
          </a:p>
        </p:txBody>
      </p:sp>
      <p:sp>
        <p:nvSpPr>
          <p:cNvPr id="66" name="Google Shape;66;p15"/>
          <p:cNvSpPr txBox="1">
            <a:spLocks noGrp="1"/>
          </p:cNvSpPr>
          <p:nvPr>
            <p:ph type="body" idx="1"/>
          </p:nvPr>
        </p:nvSpPr>
        <p:spPr>
          <a:xfrm>
            <a:off x="311700" y="1079433"/>
            <a:ext cx="8520600" cy="4555200"/>
          </a:xfrm>
          <a:prstGeom prst="rect">
            <a:avLst/>
          </a:prstGeom>
        </p:spPr>
        <p:txBody>
          <a:bodyPr spcFirstLastPara="1" wrap="square" lIns="91425" tIns="91425" rIns="91425" bIns="91425" anchor="t" anchorCtr="0">
            <a:noAutofit/>
          </a:bodyPr>
          <a:lstStyle/>
          <a:p>
            <a:pPr marL="457200" lvl="0" indent="-406400" algn="l" rtl="0">
              <a:spcBef>
                <a:spcPts val="0"/>
              </a:spcBef>
              <a:spcAft>
                <a:spcPts val="0"/>
              </a:spcAft>
              <a:buSzPts val="2800"/>
              <a:buChar char="●"/>
            </a:pPr>
            <a:r>
              <a:rPr lang="en"/>
              <a:t>The first step in analysis is to graph the data and examine the distribution</a:t>
            </a:r>
            <a:endParaRPr/>
          </a:p>
          <a:p>
            <a:pPr marL="457200" lvl="0" indent="-406400" algn="l" rtl="0">
              <a:spcBef>
                <a:spcPts val="0"/>
              </a:spcBef>
              <a:spcAft>
                <a:spcPts val="0"/>
              </a:spcAft>
              <a:buSzPts val="2800"/>
              <a:buChar char="●"/>
            </a:pPr>
            <a:r>
              <a:rPr lang="en"/>
              <a:t>Typical data will show </a:t>
            </a:r>
            <a:r>
              <a:rPr lang="en" b="1">
                <a:solidFill>
                  <a:srgbClr val="0000FF"/>
                </a:solidFill>
              </a:rPr>
              <a:t>normal distribution</a:t>
            </a:r>
            <a:endParaRPr b="1">
              <a:solidFill>
                <a:srgbClr val="0000FF"/>
              </a:solidFill>
            </a:endParaRPr>
          </a:p>
          <a:p>
            <a:pPr marL="914400" lvl="1" indent="-406400" algn="l" rtl="0">
              <a:spcBef>
                <a:spcPts val="0"/>
              </a:spcBef>
              <a:spcAft>
                <a:spcPts val="0"/>
              </a:spcAft>
              <a:buSzPts val="2800"/>
              <a:buChar char="○"/>
            </a:pPr>
            <a:r>
              <a:rPr lang="en"/>
              <a:t>Bell shaped curve</a:t>
            </a: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6">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6">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308"/>
        <p:cNvGrpSpPr/>
        <p:nvPr/>
      </p:nvGrpSpPr>
      <p:grpSpPr>
        <a:xfrm>
          <a:off x="0" y="0"/>
          <a:ext cx="0" cy="0"/>
          <a:chOff x="0" y="0"/>
          <a:chExt cx="0" cy="0"/>
        </a:xfrm>
      </p:grpSpPr>
      <p:sp>
        <p:nvSpPr>
          <p:cNvPr id="309" name="Google Shape;309;p42"/>
          <p:cNvSpPr txBox="1">
            <a:spLocks noGrp="1"/>
          </p:cNvSpPr>
          <p:nvPr>
            <p:ph type="title"/>
          </p:nvPr>
        </p:nvSpPr>
        <p:spPr>
          <a:xfrm>
            <a:off x="311700" y="59967"/>
            <a:ext cx="8520600" cy="7635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a:t>Standard Deviation</a:t>
            </a:r>
            <a:endParaRPr/>
          </a:p>
        </p:txBody>
      </p:sp>
      <p:sp>
        <p:nvSpPr>
          <p:cNvPr id="310" name="Google Shape;310;p42"/>
          <p:cNvSpPr txBox="1">
            <a:spLocks noGrp="1"/>
          </p:cNvSpPr>
          <p:nvPr>
            <p:ph type="body" idx="1"/>
          </p:nvPr>
        </p:nvSpPr>
        <p:spPr>
          <a:xfrm>
            <a:off x="176175" y="1079425"/>
            <a:ext cx="8769000" cy="4454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What does this mean?</a:t>
            </a:r>
            <a:endParaRPr/>
          </a:p>
          <a:p>
            <a:pPr marL="457200" lvl="0" indent="-393700" algn="l" rtl="0">
              <a:spcBef>
                <a:spcPts val="0"/>
              </a:spcBef>
              <a:spcAft>
                <a:spcPts val="0"/>
              </a:spcAft>
              <a:buClr>
                <a:schemeClr val="dk1"/>
              </a:buClr>
              <a:buSzPts val="2600"/>
              <a:buChar char="●"/>
            </a:pPr>
            <a:r>
              <a:rPr lang="en" sz="2600" b="1">
                <a:solidFill>
                  <a:schemeClr val="dk1"/>
                </a:solidFill>
              </a:rPr>
              <a:t>Mean</a:t>
            </a:r>
            <a:r>
              <a:rPr lang="en" sz="2600">
                <a:solidFill>
                  <a:schemeClr val="dk1"/>
                </a:solidFill>
              </a:rPr>
              <a:t>: 61</a:t>
            </a:r>
            <a:endParaRPr sz="2600">
              <a:solidFill>
                <a:schemeClr val="dk1"/>
              </a:solidFill>
            </a:endParaRPr>
          </a:p>
          <a:p>
            <a:pPr marL="457200" lvl="0" indent="-393700" algn="l" rtl="0">
              <a:spcBef>
                <a:spcPts val="0"/>
              </a:spcBef>
              <a:spcAft>
                <a:spcPts val="0"/>
              </a:spcAft>
              <a:buClr>
                <a:schemeClr val="dk1"/>
              </a:buClr>
              <a:buSzPts val="2600"/>
              <a:buChar char="●"/>
            </a:pPr>
            <a:r>
              <a:rPr lang="en" sz="2600" b="1">
                <a:solidFill>
                  <a:schemeClr val="dk1"/>
                </a:solidFill>
              </a:rPr>
              <a:t>Standard deviation (s)</a:t>
            </a:r>
            <a:r>
              <a:rPr lang="en" sz="2600">
                <a:solidFill>
                  <a:schemeClr val="dk1"/>
                </a:solidFill>
              </a:rPr>
              <a:t>: 7.45</a:t>
            </a:r>
            <a:endParaRPr sz="2600">
              <a:solidFill>
                <a:schemeClr val="dk1"/>
              </a:solidFill>
            </a:endParaRPr>
          </a:p>
          <a:p>
            <a:pPr marL="742950" lvl="1" indent="-393700" algn="l" rtl="0">
              <a:spcBef>
                <a:spcPts val="0"/>
              </a:spcBef>
              <a:spcAft>
                <a:spcPts val="0"/>
              </a:spcAft>
              <a:buSzPts val="2600"/>
              <a:buChar char="○"/>
            </a:pPr>
            <a:r>
              <a:rPr lang="en" sz="2600" b="1">
                <a:solidFill>
                  <a:srgbClr val="FF0000"/>
                </a:solidFill>
              </a:rPr>
              <a:t>1 s </a:t>
            </a:r>
            <a:r>
              <a:rPr lang="en" sz="2600"/>
              <a:t>would be 61 +/- 7.45 (or 53.55 through 68.45)</a:t>
            </a:r>
            <a:endParaRPr sz="2600"/>
          </a:p>
          <a:p>
            <a:pPr marL="1200150" lvl="2" indent="-381000" algn="l" rtl="0">
              <a:spcBef>
                <a:spcPts val="0"/>
              </a:spcBef>
              <a:spcAft>
                <a:spcPts val="0"/>
              </a:spcAft>
              <a:buSzPts val="2400"/>
              <a:buChar char="■"/>
            </a:pPr>
            <a:r>
              <a:rPr lang="en" sz="2400">
                <a:solidFill>
                  <a:srgbClr val="FF0000"/>
                </a:solidFill>
              </a:rPr>
              <a:t>68%</a:t>
            </a:r>
            <a:r>
              <a:rPr lang="en" sz="2400"/>
              <a:t> of the data should fall between 53.55 and 68.45</a:t>
            </a:r>
            <a:endParaRPr sz="2400"/>
          </a:p>
          <a:p>
            <a:pPr marL="742950" lvl="1" indent="-393700" algn="l" rtl="0">
              <a:spcBef>
                <a:spcPts val="0"/>
              </a:spcBef>
              <a:spcAft>
                <a:spcPts val="0"/>
              </a:spcAft>
              <a:buSzPts val="2600"/>
              <a:buChar char="○"/>
            </a:pPr>
            <a:r>
              <a:rPr lang="en" sz="2600" b="1">
                <a:solidFill>
                  <a:srgbClr val="68A94C"/>
                </a:solidFill>
              </a:rPr>
              <a:t>2 s</a:t>
            </a:r>
            <a:r>
              <a:rPr lang="en" sz="2600"/>
              <a:t> would be 61 +/- 14.9 (or 46.1 through 75.9)</a:t>
            </a:r>
            <a:endParaRPr sz="2600"/>
          </a:p>
          <a:p>
            <a:pPr marL="1200150" lvl="2" indent="-381000" algn="l" rtl="0">
              <a:spcBef>
                <a:spcPts val="0"/>
              </a:spcBef>
              <a:spcAft>
                <a:spcPts val="0"/>
              </a:spcAft>
              <a:buSzPts val="2400"/>
              <a:buChar char="■"/>
            </a:pPr>
            <a:r>
              <a:rPr lang="en" sz="2400">
                <a:solidFill>
                  <a:srgbClr val="68A94C"/>
                </a:solidFill>
              </a:rPr>
              <a:t>95%</a:t>
            </a:r>
            <a:r>
              <a:rPr lang="en" sz="2400"/>
              <a:t> of the data should fall between 46.1 and 75.9</a:t>
            </a:r>
            <a:endParaRPr sz="2400"/>
          </a:p>
          <a:p>
            <a:pPr marL="742950" lvl="1" indent="-393700" algn="l" rtl="0">
              <a:spcBef>
                <a:spcPts val="0"/>
              </a:spcBef>
              <a:spcAft>
                <a:spcPts val="0"/>
              </a:spcAft>
              <a:buSzPts val="2600"/>
              <a:buChar char="○"/>
            </a:pPr>
            <a:r>
              <a:rPr lang="en" sz="2600" b="1">
                <a:solidFill>
                  <a:srgbClr val="FF9900"/>
                </a:solidFill>
              </a:rPr>
              <a:t>3 s</a:t>
            </a:r>
            <a:r>
              <a:rPr lang="en" sz="2600"/>
              <a:t> would be 61 +/- 22.35 (or 38.65 through 83.35)</a:t>
            </a:r>
            <a:endParaRPr sz="2600"/>
          </a:p>
          <a:p>
            <a:pPr marL="1200150" lvl="2" indent="-381000" algn="l" rtl="0">
              <a:spcBef>
                <a:spcPts val="0"/>
              </a:spcBef>
              <a:spcAft>
                <a:spcPts val="0"/>
              </a:spcAft>
              <a:buSzPts val="2400"/>
              <a:buChar char="■"/>
            </a:pPr>
            <a:r>
              <a:rPr lang="en" sz="2400">
                <a:solidFill>
                  <a:srgbClr val="FF9900"/>
                </a:solidFill>
              </a:rPr>
              <a:t>99%</a:t>
            </a:r>
            <a:r>
              <a:rPr lang="en" sz="2400"/>
              <a:t> of the data should fall between 38.65 and 83.35</a:t>
            </a:r>
            <a:endParaRPr sz="240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10">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10">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10">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10">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10">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10">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10">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10">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310">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314"/>
        <p:cNvGrpSpPr/>
        <p:nvPr/>
      </p:nvGrpSpPr>
      <p:grpSpPr>
        <a:xfrm>
          <a:off x="0" y="0"/>
          <a:ext cx="0" cy="0"/>
          <a:chOff x="0" y="0"/>
          <a:chExt cx="0" cy="0"/>
        </a:xfrm>
      </p:grpSpPr>
      <p:sp>
        <p:nvSpPr>
          <p:cNvPr id="315" name="Google Shape;315;p43"/>
          <p:cNvSpPr txBox="1">
            <a:spLocks noGrp="1"/>
          </p:cNvSpPr>
          <p:nvPr>
            <p:ph type="title"/>
          </p:nvPr>
        </p:nvSpPr>
        <p:spPr>
          <a:xfrm>
            <a:off x="311700" y="59967"/>
            <a:ext cx="8520600" cy="7635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a:t>Standard Deviation</a:t>
            </a:r>
            <a:endParaRPr/>
          </a:p>
        </p:txBody>
      </p:sp>
      <p:sp>
        <p:nvSpPr>
          <p:cNvPr id="316" name="Google Shape;316;p43"/>
          <p:cNvSpPr txBox="1">
            <a:spLocks noGrp="1"/>
          </p:cNvSpPr>
          <p:nvPr>
            <p:ph type="body" idx="1"/>
          </p:nvPr>
        </p:nvSpPr>
        <p:spPr>
          <a:xfrm>
            <a:off x="311700" y="1079433"/>
            <a:ext cx="8520600" cy="4555200"/>
          </a:xfrm>
          <a:prstGeom prst="rect">
            <a:avLst/>
          </a:prstGeom>
        </p:spPr>
        <p:txBody>
          <a:bodyPr spcFirstLastPara="1" wrap="square" lIns="91425" tIns="91425" rIns="91425" bIns="91425" anchor="t" anchorCtr="0">
            <a:noAutofit/>
          </a:bodyPr>
          <a:lstStyle/>
          <a:p>
            <a:pPr marL="0" lvl="0" indent="0" algn="l" rtl="0">
              <a:spcBef>
                <a:spcPts val="0"/>
              </a:spcBef>
              <a:spcAft>
                <a:spcPts val="1600"/>
              </a:spcAft>
              <a:buNone/>
            </a:pPr>
            <a:r>
              <a:rPr lang="en" sz="2400" u="sng">
                <a:solidFill>
                  <a:schemeClr val="hlink"/>
                </a:solidFill>
                <a:hlinkClick r:id="rId3"/>
              </a:rPr>
              <a:t>https://www.youtube.com/watch?v=09kiX3p5Vek&amp;t=405s</a:t>
            </a:r>
            <a:endParaRPr sz="2400"/>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320"/>
        <p:cNvGrpSpPr/>
        <p:nvPr/>
      </p:nvGrpSpPr>
      <p:grpSpPr>
        <a:xfrm>
          <a:off x="0" y="0"/>
          <a:ext cx="0" cy="0"/>
          <a:chOff x="0" y="0"/>
          <a:chExt cx="0" cy="0"/>
        </a:xfrm>
      </p:grpSpPr>
      <p:sp>
        <p:nvSpPr>
          <p:cNvPr id="321" name="Google Shape;321;p44"/>
          <p:cNvSpPr txBox="1">
            <a:spLocks noGrp="1"/>
          </p:cNvSpPr>
          <p:nvPr>
            <p:ph type="title"/>
          </p:nvPr>
        </p:nvSpPr>
        <p:spPr>
          <a:xfrm>
            <a:off x="311700" y="59967"/>
            <a:ext cx="8520600" cy="7635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a:t>Standard Error of the Mean</a:t>
            </a:r>
            <a:endParaRPr/>
          </a:p>
        </p:txBody>
      </p:sp>
      <p:sp>
        <p:nvSpPr>
          <p:cNvPr id="322" name="Google Shape;322;p44"/>
          <p:cNvSpPr txBox="1">
            <a:spLocks noGrp="1"/>
          </p:cNvSpPr>
          <p:nvPr>
            <p:ph type="body" idx="1"/>
          </p:nvPr>
        </p:nvSpPr>
        <p:spPr>
          <a:xfrm>
            <a:off x="311700" y="1079433"/>
            <a:ext cx="8520600" cy="4555200"/>
          </a:xfrm>
          <a:prstGeom prst="rect">
            <a:avLst/>
          </a:prstGeom>
        </p:spPr>
        <p:txBody>
          <a:bodyPr spcFirstLastPara="1" wrap="square" lIns="91425" tIns="91425" rIns="91425" bIns="91425" anchor="t" anchorCtr="0">
            <a:noAutofit/>
          </a:bodyPr>
          <a:lstStyle/>
          <a:p>
            <a:pPr marL="457200" lvl="0" indent="-406400" algn="l" rtl="0">
              <a:spcBef>
                <a:spcPts val="0"/>
              </a:spcBef>
              <a:spcAft>
                <a:spcPts val="0"/>
              </a:spcAft>
              <a:buSzPts val="2800"/>
              <a:buChar char="●"/>
            </a:pPr>
            <a:r>
              <a:rPr lang="en" b="1" dirty="0">
                <a:solidFill>
                  <a:srgbClr val="A64D79"/>
                </a:solidFill>
              </a:rPr>
              <a:t>Standard error of the mean (SEM or SE</a:t>
            </a:r>
            <a:r>
              <a:rPr lang="en" b="1" baseline="-25000" dirty="0">
                <a:solidFill>
                  <a:srgbClr val="A64D79"/>
                </a:solidFill>
              </a:rPr>
              <a:t>x</a:t>
            </a:r>
            <a:r>
              <a:rPr lang="en" b="1" dirty="0">
                <a:solidFill>
                  <a:srgbClr val="A64D79"/>
                </a:solidFill>
              </a:rPr>
              <a:t>)</a:t>
            </a:r>
            <a:r>
              <a:rPr lang="en" dirty="0"/>
              <a:t>: used to determine the precision of and confidence in the mean value</a:t>
            </a:r>
            <a:endParaRPr dirty="0"/>
          </a:p>
          <a:p>
            <a:pPr marL="914400" lvl="1" indent="-406400" algn="l" rtl="0">
              <a:spcBef>
                <a:spcPts val="0"/>
              </a:spcBef>
              <a:spcAft>
                <a:spcPts val="0"/>
              </a:spcAft>
              <a:buSzPts val="2800"/>
              <a:buChar char="○"/>
            </a:pPr>
            <a:r>
              <a:rPr lang="en" dirty="0"/>
              <a:t>Ie how well does the mean of the sample represent the true mean of the population</a:t>
            </a:r>
            <a:endParaRPr dirty="0"/>
          </a:p>
          <a:p>
            <a:pPr marL="914400" lvl="1" indent="-406400" algn="l" rtl="0">
              <a:spcBef>
                <a:spcPts val="0"/>
              </a:spcBef>
              <a:spcAft>
                <a:spcPts val="0"/>
              </a:spcAft>
              <a:buSzPts val="2800"/>
              <a:buChar char="○"/>
            </a:pPr>
            <a:r>
              <a:rPr lang="en" dirty="0"/>
              <a:t>Based on:</a:t>
            </a:r>
            <a:endParaRPr dirty="0"/>
          </a:p>
          <a:p>
            <a:pPr marL="1371600" lvl="2" indent="-393700" algn="l" rtl="0">
              <a:spcBef>
                <a:spcPts val="0"/>
              </a:spcBef>
              <a:spcAft>
                <a:spcPts val="0"/>
              </a:spcAft>
              <a:buSzPts val="2600"/>
              <a:buChar char="■"/>
            </a:pPr>
            <a:r>
              <a:rPr lang="en" dirty="0"/>
              <a:t>Standard deviation (variability)</a:t>
            </a:r>
            <a:endParaRPr dirty="0"/>
          </a:p>
          <a:p>
            <a:pPr marL="1371600" lvl="2" indent="-393700" algn="l" rtl="0">
              <a:spcBef>
                <a:spcPts val="0"/>
              </a:spcBef>
              <a:spcAft>
                <a:spcPts val="0"/>
              </a:spcAft>
              <a:buSzPts val="2600"/>
              <a:buChar char="■"/>
            </a:pPr>
            <a:r>
              <a:rPr lang="en" dirty="0"/>
              <a:t>The number of data points</a:t>
            </a:r>
            <a:endParaRPr dirty="0"/>
          </a:p>
          <a:p>
            <a:pPr marL="914400" lvl="1" indent="-406400" algn="l" rtl="0">
              <a:spcBef>
                <a:spcPts val="0"/>
              </a:spcBef>
              <a:spcAft>
                <a:spcPts val="0"/>
              </a:spcAft>
              <a:buSzPts val="2800"/>
              <a:buChar char="○"/>
            </a:pPr>
            <a:r>
              <a:rPr lang="en" b="1" dirty="0"/>
              <a:t>Low</a:t>
            </a:r>
            <a:r>
              <a:rPr lang="en" dirty="0"/>
              <a:t> standard error = </a:t>
            </a:r>
            <a:r>
              <a:rPr lang="en" b="1" dirty="0"/>
              <a:t>increase</a:t>
            </a:r>
            <a:r>
              <a:rPr lang="en" dirty="0"/>
              <a:t> in confidence</a:t>
            </a:r>
            <a:endParaRPr dirty="0"/>
          </a:p>
          <a:p>
            <a:pPr marL="914400" lvl="1" indent="-406400" algn="l" rtl="0">
              <a:spcBef>
                <a:spcPts val="0"/>
              </a:spcBef>
              <a:spcAft>
                <a:spcPts val="0"/>
              </a:spcAft>
              <a:buSzPts val="2800"/>
              <a:buChar char="○"/>
            </a:pPr>
            <a:r>
              <a:rPr lang="en" dirty="0"/>
              <a:t>Commonly given as +/- 2 SE (95% confidence)</a:t>
            </a:r>
            <a:endParaRPr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2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2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22">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22">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22">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22">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22">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326"/>
        <p:cNvGrpSpPr/>
        <p:nvPr/>
      </p:nvGrpSpPr>
      <p:grpSpPr>
        <a:xfrm>
          <a:off x="0" y="0"/>
          <a:ext cx="0" cy="0"/>
          <a:chOff x="0" y="0"/>
          <a:chExt cx="0" cy="0"/>
        </a:xfrm>
      </p:grpSpPr>
      <p:sp>
        <p:nvSpPr>
          <p:cNvPr id="327" name="Google Shape;327;p45"/>
          <p:cNvSpPr txBox="1">
            <a:spLocks noGrp="1"/>
          </p:cNvSpPr>
          <p:nvPr>
            <p:ph type="title"/>
          </p:nvPr>
        </p:nvSpPr>
        <p:spPr>
          <a:xfrm>
            <a:off x="311700" y="59967"/>
            <a:ext cx="8520600" cy="7635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a:t>Standard Error of the Mean</a:t>
            </a:r>
            <a:endParaRPr/>
          </a:p>
        </p:txBody>
      </p:sp>
      <p:sp>
        <p:nvSpPr>
          <p:cNvPr id="328" name="Google Shape;328;p45"/>
          <p:cNvSpPr txBox="1">
            <a:spLocks noGrp="1"/>
          </p:cNvSpPr>
          <p:nvPr>
            <p:ph type="body" idx="1"/>
          </p:nvPr>
        </p:nvSpPr>
        <p:spPr>
          <a:xfrm>
            <a:off x="311700" y="1079432"/>
            <a:ext cx="8520600" cy="763500"/>
          </a:xfrm>
          <a:prstGeom prst="rect">
            <a:avLst/>
          </a:prstGeom>
        </p:spPr>
        <p:txBody>
          <a:bodyPr spcFirstLastPara="1" wrap="square" lIns="91425" tIns="91425" rIns="91425" bIns="91425" anchor="t" anchorCtr="0">
            <a:noAutofit/>
          </a:bodyPr>
          <a:lstStyle/>
          <a:p>
            <a:pPr marL="457200" lvl="0" indent="-406400" algn="l" rtl="0">
              <a:spcBef>
                <a:spcPts val="0"/>
              </a:spcBef>
              <a:spcAft>
                <a:spcPts val="0"/>
              </a:spcAft>
              <a:buSzPts val="2800"/>
              <a:buChar char="●"/>
            </a:pPr>
            <a:r>
              <a:rPr lang="en"/>
              <a:t>Formula: </a:t>
            </a:r>
            <a:endParaRPr/>
          </a:p>
        </p:txBody>
      </p:sp>
      <p:pic>
        <p:nvPicPr>
          <p:cNvPr id="329" name="Google Shape;329;p45"/>
          <p:cNvPicPr preferRelativeResize="0"/>
          <p:nvPr/>
        </p:nvPicPr>
        <p:blipFill>
          <a:blip r:embed="rId3">
            <a:alphaModFix/>
          </a:blip>
          <a:stretch>
            <a:fillRect/>
          </a:stretch>
        </p:blipFill>
        <p:spPr>
          <a:xfrm>
            <a:off x="2773825" y="1842923"/>
            <a:ext cx="3053786" cy="1586075"/>
          </a:xfrm>
          <a:prstGeom prst="rect">
            <a:avLst/>
          </a:prstGeom>
          <a:noFill/>
          <a:ln>
            <a:noFill/>
          </a:ln>
        </p:spPr>
      </p:pic>
      <p:grpSp>
        <p:nvGrpSpPr>
          <p:cNvPr id="330" name="Google Shape;330;p45"/>
          <p:cNvGrpSpPr/>
          <p:nvPr/>
        </p:nvGrpSpPr>
        <p:grpSpPr>
          <a:xfrm>
            <a:off x="268325" y="3034200"/>
            <a:ext cx="4871400" cy="2476750"/>
            <a:chOff x="268325" y="3034200"/>
            <a:chExt cx="4871400" cy="2476750"/>
          </a:xfrm>
        </p:grpSpPr>
        <p:cxnSp>
          <p:nvCxnSpPr>
            <p:cNvPr id="331" name="Google Shape;331;p45"/>
            <p:cNvCxnSpPr/>
            <p:nvPr/>
          </p:nvCxnSpPr>
          <p:spPr>
            <a:xfrm rot="10800000" flipH="1">
              <a:off x="2249875" y="3034200"/>
              <a:ext cx="1073400" cy="1589400"/>
            </a:xfrm>
            <a:prstGeom prst="straightConnector1">
              <a:avLst/>
            </a:prstGeom>
            <a:noFill/>
            <a:ln w="28575" cap="flat" cmpd="sng">
              <a:solidFill>
                <a:srgbClr val="000000"/>
              </a:solidFill>
              <a:prstDash val="solid"/>
              <a:round/>
              <a:headEnd type="none" w="med" len="med"/>
              <a:tailEnd type="triangle" w="med" len="med"/>
            </a:ln>
          </p:spPr>
        </p:cxnSp>
        <p:sp>
          <p:nvSpPr>
            <p:cNvPr id="332" name="Google Shape;332;p45"/>
            <p:cNvSpPr txBox="1"/>
            <p:nvPr/>
          </p:nvSpPr>
          <p:spPr>
            <a:xfrm>
              <a:off x="268325" y="4747450"/>
              <a:ext cx="4871400" cy="7635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2800"/>
                <a:t>Standard error of the mean</a:t>
              </a:r>
              <a:endParaRPr sz="2800"/>
            </a:p>
          </p:txBody>
        </p:sp>
      </p:grpSp>
      <p:cxnSp>
        <p:nvCxnSpPr>
          <p:cNvPr id="333" name="Google Shape;333;p45"/>
          <p:cNvCxnSpPr/>
          <p:nvPr/>
        </p:nvCxnSpPr>
        <p:spPr>
          <a:xfrm flipH="1">
            <a:off x="5643025" y="1630650"/>
            <a:ext cx="755700" cy="406200"/>
          </a:xfrm>
          <a:prstGeom prst="straightConnector1">
            <a:avLst/>
          </a:prstGeom>
          <a:noFill/>
          <a:ln w="28575" cap="flat" cmpd="sng">
            <a:solidFill>
              <a:srgbClr val="000000"/>
            </a:solidFill>
            <a:prstDash val="solid"/>
            <a:round/>
            <a:headEnd type="none" w="med" len="med"/>
            <a:tailEnd type="triangle" w="med" len="med"/>
          </a:ln>
        </p:spPr>
      </p:cxnSp>
      <p:sp>
        <p:nvSpPr>
          <p:cNvPr id="334" name="Google Shape;334;p45"/>
          <p:cNvSpPr txBox="1"/>
          <p:nvPr/>
        </p:nvSpPr>
        <p:spPr>
          <a:xfrm>
            <a:off x="6522575" y="1300400"/>
            <a:ext cx="2456400" cy="11766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2800"/>
              <a:t>Standard deviation</a:t>
            </a:r>
            <a:endParaRPr sz="2800"/>
          </a:p>
        </p:txBody>
      </p:sp>
      <p:cxnSp>
        <p:nvCxnSpPr>
          <p:cNvPr id="335" name="Google Shape;335;p45"/>
          <p:cNvCxnSpPr/>
          <p:nvPr/>
        </p:nvCxnSpPr>
        <p:spPr>
          <a:xfrm rot="10800000">
            <a:off x="5738200" y="3137475"/>
            <a:ext cx="845100" cy="146700"/>
          </a:xfrm>
          <a:prstGeom prst="straightConnector1">
            <a:avLst/>
          </a:prstGeom>
          <a:noFill/>
          <a:ln w="28575" cap="flat" cmpd="sng">
            <a:solidFill>
              <a:srgbClr val="000000"/>
            </a:solidFill>
            <a:prstDash val="solid"/>
            <a:round/>
            <a:headEnd type="none" w="med" len="med"/>
            <a:tailEnd type="triangle" w="med" len="med"/>
          </a:ln>
        </p:spPr>
      </p:cxnSp>
      <p:sp>
        <p:nvSpPr>
          <p:cNvPr id="336" name="Google Shape;336;p45"/>
          <p:cNvSpPr txBox="1"/>
          <p:nvPr/>
        </p:nvSpPr>
        <p:spPr>
          <a:xfrm>
            <a:off x="6687600" y="3284175"/>
            <a:ext cx="2144700" cy="11766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2800"/>
              <a:t>Size of the sample</a:t>
            </a:r>
            <a:endParaRPr sz="280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28">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340"/>
        <p:cNvGrpSpPr/>
        <p:nvPr/>
      </p:nvGrpSpPr>
      <p:grpSpPr>
        <a:xfrm>
          <a:off x="0" y="0"/>
          <a:ext cx="0" cy="0"/>
          <a:chOff x="0" y="0"/>
          <a:chExt cx="0" cy="0"/>
        </a:xfrm>
      </p:grpSpPr>
      <p:sp>
        <p:nvSpPr>
          <p:cNvPr id="341" name="Google Shape;341;p46"/>
          <p:cNvSpPr txBox="1">
            <a:spLocks noGrp="1"/>
          </p:cNvSpPr>
          <p:nvPr>
            <p:ph type="title"/>
          </p:nvPr>
        </p:nvSpPr>
        <p:spPr>
          <a:xfrm>
            <a:off x="311700" y="59967"/>
            <a:ext cx="8520600" cy="7635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a:t>Standard Error Practice</a:t>
            </a:r>
            <a:endParaRPr/>
          </a:p>
        </p:txBody>
      </p:sp>
      <p:sp>
        <p:nvSpPr>
          <p:cNvPr id="342" name="Google Shape;342;p46"/>
          <p:cNvSpPr txBox="1">
            <a:spLocks noGrp="1"/>
          </p:cNvSpPr>
          <p:nvPr>
            <p:ph type="body" idx="1"/>
          </p:nvPr>
        </p:nvSpPr>
        <p:spPr>
          <a:xfrm>
            <a:off x="311700" y="1079423"/>
            <a:ext cx="8520600" cy="2143200"/>
          </a:xfrm>
          <a:prstGeom prst="rect">
            <a:avLst/>
          </a:prstGeom>
        </p:spPr>
        <p:txBody>
          <a:bodyPr spcFirstLastPara="1" wrap="square" lIns="91425" tIns="91425" rIns="91425" bIns="91425" anchor="t" anchorCtr="0">
            <a:noAutofit/>
          </a:bodyPr>
          <a:lstStyle/>
          <a:p>
            <a:pPr marL="457200" lvl="0" indent="-406400" algn="l" rtl="0">
              <a:spcBef>
                <a:spcPts val="0"/>
              </a:spcBef>
              <a:spcAft>
                <a:spcPts val="0"/>
              </a:spcAft>
              <a:buSzPts val="2800"/>
              <a:buChar char="●"/>
            </a:pPr>
            <a:r>
              <a:rPr lang="en"/>
              <a:t>Let’s use the data we calculated for the tomato plant experiment:</a:t>
            </a:r>
            <a:endParaRPr/>
          </a:p>
          <a:p>
            <a:pPr marL="914400" lvl="1" indent="-406400" algn="l" rtl="0">
              <a:spcBef>
                <a:spcPts val="0"/>
              </a:spcBef>
              <a:spcAft>
                <a:spcPts val="0"/>
              </a:spcAft>
              <a:buSzPts val="2800"/>
              <a:buChar char="○"/>
            </a:pPr>
            <a:r>
              <a:rPr lang="en"/>
              <a:t>Standard deviation: 7.45</a:t>
            </a:r>
            <a:endParaRPr/>
          </a:p>
          <a:p>
            <a:pPr marL="914400" lvl="1" indent="-406400" algn="l" rtl="0">
              <a:spcBef>
                <a:spcPts val="0"/>
              </a:spcBef>
              <a:spcAft>
                <a:spcPts val="0"/>
              </a:spcAft>
              <a:buSzPts val="2800"/>
              <a:buChar char="○"/>
            </a:pPr>
            <a:r>
              <a:rPr lang="en"/>
              <a:t>Sample size: 5</a:t>
            </a:r>
            <a:endParaRPr sz="2800"/>
          </a:p>
        </p:txBody>
      </p:sp>
      <p:pic>
        <p:nvPicPr>
          <p:cNvPr id="343" name="Google Shape;343;p46"/>
          <p:cNvPicPr preferRelativeResize="0"/>
          <p:nvPr/>
        </p:nvPicPr>
        <p:blipFill>
          <a:blip r:embed="rId3">
            <a:alphaModFix/>
          </a:blip>
          <a:stretch>
            <a:fillRect/>
          </a:stretch>
        </p:blipFill>
        <p:spPr>
          <a:xfrm>
            <a:off x="1370225" y="3222576"/>
            <a:ext cx="2255975" cy="1339100"/>
          </a:xfrm>
          <a:prstGeom prst="rect">
            <a:avLst/>
          </a:prstGeom>
          <a:noFill/>
          <a:ln>
            <a:noFill/>
          </a:ln>
        </p:spPr>
      </p:pic>
      <p:sp>
        <p:nvSpPr>
          <p:cNvPr id="344" name="Google Shape;344;p46"/>
          <p:cNvSpPr txBox="1"/>
          <p:nvPr/>
        </p:nvSpPr>
        <p:spPr>
          <a:xfrm>
            <a:off x="681150" y="4788725"/>
            <a:ext cx="8151000" cy="1506900"/>
          </a:xfrm>
          <a:prstGeom prst="rect">
            <a:avLst/>
          </a:prstGeom>
          <a:noFill/>
          <a:ln>
            <a:noFill/>
          </a:ln>
        </p:spPr>
        <p:txBody>
          <a:bodyPr spcFirstLastPara="1" wrap="square" lIns="91425" tIns="91425" rIns="91425" bIns="91425" anchor="t" anchorCtr="0">
            <a:noAutofit/>
          </a:bodyPr>
          <a:lstStyle/>
          <a:p>
            <a:pPr marL="457200" lvl="0" indent="-406400" algn="l" rtl="0">
              <a:spcBef>
                <a:spcPts val="0"/>
              </a:spcBef>
              <a:spcAft>
                <a:spcPts val="0"/>
              </a:spcAft>
              <a:buSzPts val="2800"/>
              <a:buChar char="●"/>
            </a:pPr>
            <a:r>
              <a:rPr lang="en" sz="2800"/>
              <a:t>SE</a:t>
            </a:r>
            <a:r>
              <a:rPr lang="en" sz="2800" baseline="-25000"/>
              <a:t>X</a:t>
            </a:r>
            <a:r>
              <a:rPr lang="en" sz="2800"/>
              <a:t>= 3.3</a:t>
            </a:r>
            <a:endParaRPr sz="2800"/>
          </a:p>
          <a:p>
            <a:pPr marL="457200" lvl="0" indent="-406400" algn="l" rtl="0">
              <a:spcBef>
                <a:spcPts val="0"/>
              </a:spcBef>
              <a:spcAft>
                <a:spcPts val="0"/>
              </a:spcAft>
              <a:buSzPts val="2800"/>
              <a:buChar char="●"/>
            </a:pPr>
            <a:r>
              <a:rPr lang="en" sz="2800"/>
              <a:t>This means that each measurement </a:t>
            </a:r>
            <a:r>
              <a:rPr lang="en" sz="2800" b="1"/>
              <a:t>varies</a:t>
            </a:r>
            <a:r>
              <a:rPr lang="en" sz="2800"/>
              <a:t> by +/- 3.3 from the </a:t>
            </a:r>
            <a:r>
              <a:rPr lang="en" sz="2800" b="1"/>
              <a:t>mean</a:t>
            </a:r>
            <a:endParaRPr sz="2800" b="1"/>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4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4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42">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43"/>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44">
                                            <p:txEl>
                                              <p:pRg st="0" end="0"/>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44">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Shape 348"/>
        <p:cNvGrpSpPr/>
        <p:nvPr/>
      </p:nvGrpSpPr>
      <p:grpSpPr>
        <a:xfrm>
          <a:off x="0" y="0"/>
          <a:ext cx="0" cy="0"/>
          <a:chOff x="0" y="0"/>
          <a:chExt cx="0" cy="0"/>
        </a:xfrm>
      </p:grpSpPr>
      <p:sp>
        <p:nvSpPr>
          <p:cNvPr id="349" name="Google Shape;349;p47"/>
          <p:cNvSpPr txBox="1">
            <a:spLocks noGrp="1"/>
          </p:cNvSpPr>
          <p:nvPr>
            <p:ph type="title"/>
          </p:nvPr>
        </p:nvSpPr>
        <p:spPr>
          <a:xfrm>
            <a:off x="311700" y="59967"/>
            <a:ext cx="8520600" cy="7635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a:t>Standard Error Practice</a:t>
            </a:r>
            <a:endParaRPr/>
          </a:p>
        </p:txBody>
      </p:sp>
      <p:sp>
        <p:nvSpPr>
          <p:cNvPr id="350" name="Google Shape;350;p47"/>
          <p:cNvSpPr txBox="1">
            <a:spLocks noGrp="1"/>
          </p:cNvSpPr>
          <p:nvPr>
            <p:ph type="body" idx="1"/>
          </p:nvPr>
        </p:nvSpPr>
        <p:spPr>
          <a:xfrm>
            <a:off x="311700" y="1079432"/>
            <a:ext cx="8520600" cy="763500"/>
          </a:xfrm>
          <a:prstGeom prst="rect">
            <a:avLst/>
          </a:prstGeom>
        </p:spPr>
        <p:txBody>
          <a:bodyPr spcFirstLastPara="1" wrap="square" lIns="91425" tIns="91425" rIns="91425" bIns="91425" anchor="t" anchorCtr="0">
            <a:noAutofit/>
          </a:bodyPr>
          <a:lstStyle/>
          <a:p>
            <a:pPr marL="457200" lvl="0" indent="-406400" algn="l" rtl="0">
              <a:spcBef>
                <a:spcPts val="0"/>
              </a:spcBef>
              <a:spcAft>
                <a:spcPts val="0"/>
              </a:spcAft>
              <a:buSzPts val="2800"/>
              <a:buChar char="●"/>
            </a:pPr>
            <a:r>
              <a:rPr lang="en"/>
              <a:t>Standard error bars are often added to graphs</a:t>
            </a:r>
            <a:endParaRPr/>
          </a:p>
          <a:p>
            <a:pPr marL="914400" lvl="1" indent="-406400" algn="l" rtl="0">
              <a:spcBef>
                <a:spcPts val="0"/>
              </a:spcBef>
              <a:spcAft>
                <a:spcPts val="0"/>
              </a:spcAft>
              <a:buSzPts val="2800"/>
              <a:buChar char="○"/>
            </a:pPr>
            <a:r>
              <a:rPr lang="en"/>
              <a:t>In our example, the error bars would be 61 +/- 3.33</a:t>
            </a:r>
            <a:endParaRPr/>
          </a:p>
        </p:txBody>
      </p:sp>
      <p:grpSp>
        <p:nvGrpSpPr>
          <p:cNvPr id="352" name="Google Shape;352;p47"/>
          <p:cNvGrpSpPr/>
          <p:nvPr/>
        </p:nvGrpSpPr>
        <p:grpSpPr>
          <a:xfrm>
            <a:off x="4071900" y="3280550"/>
            <a:ext cx="4584000" cy="643975"/>
            <a:chOff x="4071900" y="3280550"/>
            <a:chExt cx="4584000" cy="643975"/>
          </a:xfrm>
        </p:grpSpPr>
        <p:cxnSp>
          <p:nvCxnSpPr>
            <p:cNvPr id="353" name="Google Shape;353;p47"/>
            <p:cNvCxnSpPr/>
            <p:nvPr/>
          </p:nvCxnSpPr>
          <p:spPr>
            <a:xfrm flipH="1">
              <a:off x="4071900" y="3629925"/>
              <a:ext cx="3054000" cy="294600"/>
            </a:xfrm>
            <a:prstGeom prst="straightConnector1">
              <a:avLst/>
            </a:prstGeom>
            <a:noFill/>
            <a:ln w="28575" cap="flat" cmpd="sng">
              <a:solidFill>
                <a:srgbClr val="000000"/>
              </a:solidFill>
              <a:prstDash val="solid"/>
              <a:round/>
              <a:headEnd type="none" w="med" len="med"/>
              <a:tailEnd type="triangle" w="med" len="med"/>
            </a:ln>
          </p:spPr>
        </p:cxnSp>
        <p:sp>
          <p:nvSpPr>
            <p:cNvPr id="354" name="Google Shape;354;p47"/>
            <p:cNvSpPr txBox="1"/>
            <p:nvPr/>
          </p:nvSpPr>
          <p:spPr>
            <a:xfrm>
              <a:off x="7125900" y="3280550"/>
              <a:ext cx="1530000" cy="5100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2600"/>
                <a:t>64.33</a:t>
              </a:r>
              <a:endParaRPr sz="2600"/>
            </a:p>
          </p:txBody>
        </p:sp>
      </p:grpSp>
      <p:grpSp>
        <p:nvGrpSpPr>
          <p:cNvPr id="355" name="Google Shape;355;p47"/>
          <p:cNvGrpSpPr/>
          <p:nvPr/>
        </p:nvGrpSpPr>
        <p:grpSpPr>
          <a:xfrm>
            <a:off x="4130625" y="4219175"/>
            <a:ext cx="4525275" cy="510000"/>
            <a:chOff x="4130625" y="4219175"/>
            <a:chExt cx="4525275" cy="510000"/>
          </a:xfrm>
        </p:grpSpPr>
        <p:cxnSp>
          <p:nvCxnSpPr>
            <p:cNvPr id="356" name="Google Shape;356;p47"/>
            <p:cNvCxnSpPr/>
            <p:nvPr/>
          </p:nvCxnSpPr>
          <p:spPr>
            <a:xfrm rot="10800000">
              <a:off x="4130625" y="4219175"/>
              <a:ext cx="2928300" cy="241200"/>
            </a:xfrm>
            <a:prstGeom prst="straightConnector1">
              <a:avLst/>
            </a:prstGeom>
            <a:noFill/>
            <a:ln w="28575" cap="flat" cmpd="sng">
              <a:solidFill>
                <a:srgbClr val="000000"/>
              </a:solidFill>
              <a:prstDash val="solid"/>
              <a:round/>
              <a:headEnd type="none" w="med" len="med"/>
              <a:tailEnd type="triangle" w="med" len="med"/>
            </a:ln>
          </p:spPr>
        </p:cxnSp>
        <p:sp>
          <p:nvSpPr>
            <p:cNvPr id="357" name="Google Shape;357;p47"/>
            <p:cNvSpPr txBox="1"/>
            <p:nvPr/>
          </p:nvSpPr>
          <p:spPr>
            <a:xfrm>
              <a:off x="7125900" y="4219175"/>
              <a:ext cx="1530000" cy="5100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2600"/>
                <a:t>57.67</a:t>
              </a:r>
              <a:endParaRPr sz="2600"/>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50">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50">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5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5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361"/>
        <p:cNvGrpSpPr/>
        <p:nvPr/>
      </p:nvGrpSpPr>
      <p:grpSpPr>
        <a:xfrm>
          <a:off x="0" y="0"/>
          <a:ext cx="0" cy="0"/>
          <a:chOff x="0" y="0"/>
          <a:chExt cx="0" cy="0"/>
        </a:xfrm>
      </p:grpSpPr>
      <p:sp>
        <p:nvSpPr>
          <p:cNvPr id="362" name="Google Shape;362;p48"/>
          <p:cNvSpPr txBox="1">
            <a:spLocks noGrp="1"/>
          </p:cNvSpPr>
          <p:nvPr>
            <p:ph type="title"/>
          </p:nvPr>
        </p:nvSpPr>
        <p:spPr>
          <a:xfrm>
            <a:off x="311700" y="59967"/>
            <a:ext cx="8520600" cy="7635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a:t>Standard Error</a:t>
            </a:r>
            <a:endParaRPr/>
          </a:p>
        </p:txBody>
      </p:sp>
      <p:sp>
        <p:nvSpPr>
          <p:cNvPr id="363" name="Google Shape;363;p48"/>
          <p:cNvSpPr txBox="1">
            <a:spLocks noGrp="1"/>
          </p:cNvSpPr>
          <p:nvPr>
            <p:ph type="body" idx="1"/>
          </p:nvPr>
        </p:nvSpPr>
        <p:spPr>
          <a:xfrm>
            <a:off x="311700" y="1079433"/>
            <a:ext cx="8520600" cy="4555200"/>
          </a:xfrm>
          <a:prstGeom prst="rect">
            <a:avLst/>
          </a:prstGeom>
        </p:spPr>
        <p:txBody>
          <a:bodyPr spcFirstLastPara="1" wrap="square" lIns="91425" tIns="91425" rIns="91425" bIns="91425" anchor="t" anchorCtr="0">
            <a:noAutofit/>
          </a:bodyPr>
          <a:lstStyle/>
          <a:p>
            <a:pPr marL="0" lvl="0" indent="0" algn="l" rtl="0">
              <a:spcBef>
                <a:spcPts val="0"/>
              </a:spcBef>
              <a:spcAft>
                <a:spcPts val="1600"/>
              </a:spcAft>
              <a:buNone/>
            </a:pPr>
            <a:r>
              <a:rPr lang="en" sz="2400" u="sng">
                <a:solidFill>
                  <a:schemeClr val="hlink"/>
                </a:solidFill>
                <a:hlinkClick r:id="rId3"/>
              </a:rPr>
              <a:t>https://www.youtube.com/watch?v=BwYj69LAQOI&amp;t=19s</a:t>
            </a:r>
            <a:endParaRPr sz="2400"/>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Shape 367"/>
        <p:cNvGrpSpPr/>
        <p:nvPr/>
      </p:nvGrpSpPr>
      <p:grpSpPr>
        <a:xfrm>
          <a:off x="0" y="0"/>
          <a:ext cx="0" cy="0"/>
          <a:chOff x="0" y="0"/>
          <a:chExt cx="0" cy="0"/>
        </a:xfrm>
      </p:grpSpPr>
      <p:sp>
        <p:nvSpPr>
          <p:cNvPr id="368" name="Google Shape;368;p49"/>
          <p:cNvSpPr txBox="1">
            <a:spLocks noGrp="1"/>
          </p:cNvSpPr>
          <p:nvPr>
            <p:ph type="title"/>
          </p:nvPr>
        </p:nvSpPr>
        <p:spPr>
          <a:xfrm>
            <a:off x="311700" y="59967"/>
            <a:ext cx="8520600" cy="7635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a:t>Analyzing Error Bars</a:t>
            </a:r>
            <a:endParaRPr/>
          </a:p>
        </p:txBody>
      </p:sp>
      <p:sp>
        <p:nvSpPr>
          <p:cNvPr id="369" name="Google Shape;369;p49"/>
          <p:cNvSpPr txBox="1">
            <a:spLocks noGrp="1"/>
          </p:cNvSpPr>
          <p:nvPr>
            <p:ph type="body" idx="1"/>
          </p:nvPr>
        </p:nvSpPr>
        <p:spPr>
          <a:xfrm>
            <a:off x="311700" y="1079429"/>
            <a:ext cx="8520600" cy="2349600"/>
          </a:xfrm>
          <a:prstGeom prst="rect">
            <a:avLst/>
          </a:prstGeom>
        </p:spPr>
        <p:txBody>
          <a:bodyPr spcFirstLastPara="1" wrap="square" lIns="91425" tIns="91425" rIns="91425" bIns="91425" anchor="t" anchorCtr="0">
            <a:noAutofit/>
          </a:bodyPr>
          <a:lstStyle/>
          <a:p>
            <a:pPr marL="457200" lvl="0" indent="-406400" algn="l" rtl="0">
              <a:spcBef>
                <a:spcPts val="0"/>
              </a:spcBef>
              <a:spcAft>
                <a:spcPts val="0"/>
              </a:spcAft>
              <a:buSzPts val="2800"/>
              <a:buChar char="●"/>
            </a:pPr>
            <a:r>
              <a:rPr lang="en"/>
              <a:t>If error bars </a:t>
            </a:r>
            <a:r>
              <a:rPr lang="en" b="1">
                <a:solidFill>
                  <a:srgbClr val="FF0000"/>
                </a:solidFill>
              </a:rPr>
              <a:t>overlap</a:t>
            </a:r>
            <a:r>
              <a:rPr lang="en"/>
              <a:t>, the difference is </a:t>
            </a:r>
            <a:r>
              <a:rPr lang="en" b="1">
                <a:solidFill>
                  <a:srgbClr val="FF0000"/>
                </a:solidFill>
              </a:rPr>
              <a:t>not</a:t>
            </a:r>
            <a:r>
              <a:rPr lang="en"/>
              <a:t> significant</a:t>
            </a:r>
            <a:endParaRPr/>
          </a:p>
          <a:p>
            <a:pPr marL="457200" lvl="0" indent="-406400" algn="l" rtl="0">
              <a:spcBef>
                <a:spcPts val="0"/>
              </a:spcBef>
              <a:spcAft>
                <a:spcPts val="0"/>
              </a:spcAft>
              <a:buSzPts val="2800"/>
              <a:buChar char="●"/>
            </a:pPr>
            <a:r>
              <a:rPr lang="en"/>
              <a:t>If they </a:t>
            </a:r>
            <a:r>
              <a:rPr lang="en" u="sng"/>
              <a:t>do not</a:t>
            </a:r>
            <a:r>
              <a:rPr lang="en"/>
              <a:t> overlap, the difference </a:t>
            </a:r>
            <a:r>
              <a:rPr lang="en" u="sng"/>
              <a:t>may be </a:t>
            </a:r>
            <a:r>
              <a:rPr lang="en"/>
              <a:t>significant</a:t>
            </a:r>
            <a:endParaRPr/>
          </a:p>
        </p:txBody>
      </p:sp>
      <p:grpSp>
        <p:nvGrpSpPr>
          <p:cNvPr id="371" name="Google Shape;371;p49"/>
          <p:cNvGrpSpPr/>
          <p:nvPr/>
        </p:nvGrpSpPr>
        <p:grpSpPr>
          <a:xfrm>
            <a:off x="619775" y="3284175"/>
            <a:ext cx="3626300" cy="3439800"/>
            <a:chOff x="619775" y="3284175"/>
            <a:chExt cx="3626300" cy="3439800"/>
          </a:xfrm>
        </p:grpSpPr>
        <p:sp>
          <p:nvSpPr>
            <p:cNvPr id="372" name="Google Shape;372;p49"/>
            <p:cNvSpPr txBox="1"/>
            <p:nvPr/>
          </p:nvSpPr>
          <p:spPr>
            <a:xfrm>
              <a:off x="619775" y="3284175"/>
              <a:ext cx="2702100" cy="3439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2600"/>
                <a:t>Notice that for each trial the error bars overlap. This tells us that the difference seen is not significant</a:t>
              </a:r>
              <a:endParaRPr sz="2600"/>
            </a:p>
          </p:txBody>
        </p:sp>
        <p:cxnSp>
          <p:nvCxnSpPr>
            <p:cNvPr id="373" name="Google Shape;373;p49"/>
            <p:cNvCxnSpPr/>
            <p:nvPr/>
          </p:nvCxnSpPr>
          <p:spPr>
            <a:xfrm>
              <a:off x="2986975" y="3656700"/>
              <a:ext cx="1259100" cy="576000"/>
            </a:xfrm>
            <a:prstGeom prst="straightConnector1">
              <a:avLst/>
            </a:prstGeom>
            <a:noFill/>
            <a:ln w="19050" cap="flat" cmpd="sng">
              <a:solidFill>
                <a:srgbClr val="000000"/>
              </a:solidFill>
              <a:prstDash val="solid"/>
              <a:round/>
              <a:headEnd type="none" w="med" len="med"/>
              <a:tailEnd type="triangle" w="med" len="med"/>
            </a:ln>
          </p:spPr>
        </p:cxn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6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69">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7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71"/>
        <p:cNvGrpSpPr/>
        <p:nvPr/>
      </p:nvGrpSpPr>
      <p:grpSpPr>
        <a:xfrm>
          <a:off x="0" y="0"/>
          <a:ext cx="0" cy="0"/>
          <a:chOff x="0" y="0"/>
          <a:chExt cx="0" cy="0"/>
        </a:xfrm>
      </p:grpSpPr>
      <p:sp>
        <p:nvSpPr>
          <p:cNvPr id="72" name="Google Shape;72;p16"/>
          <p:cNvSpPr txBox="1">
            <a:spLocks noGrp="1"/>
          </p:cNvSpPr>
          <p:nvPr>
            <p:ph type="title"/>
          </p:nvPr>
        </p:nvSpPr>
        <p:spPr>
          <a:xfrm>
            <a:off x="311700" y="2867800"/>
            <a:ext cx="8520600" cy="11223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5400"/>
              <a:t>Central Tendencies</a:t>
            </a:r>
            <a:endParaRPr sz="540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76"/>
        <p:cNvGrpSpPr/>
        <p:nvPr/>
      </p:nvGrpSpPr>
      <p:grpSpPr>
        <a:xfrm>
          <a:off x="0" y="0"/>
          <a:ext cx="0" cy="0"/>
          <a:chOff x="0" y="0"/>
          <a:chExt cx="0" cy="0"/>
        </a:xfrm>
      </p:grpSpPr>
      <p:sp>
        <p:nvSpPr>
          <p:cNvPr id="77" name="Google Shape;77;p17"/>
          <p:cNvSpPr txBox="1">
            <a:spLocks noGrp="1"/>
          </p:cNvSpPr>
          <p:nvPr>
            <p:ph type="title"/>
          </p:nvPr>
        </p:nvSpPr>
        <p:spPr>
          <a:xfrm>
            <a:off x="311700" y="136167"/>
            <a:ext cx="8520600" cy="7635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sz="4400"/>
              <a:t>Measures of Central Tendencies</a:t>
            </a:r>
            <a:endParaRPr sz="4400"/>
          </a:p>
        </p:txBody>
      </p:sp>
      <p:sp>
        <p:nvSpPr>
          <p:cNvPr id="78" name="Google Shape;78;p17"/>
          <p:cNvSpPr txBox="1">
            <a:spLocks noGrp="1"/>
          </p:cNvSpPr>
          <p:nvPr>
            <p:ph type="body" idx="1"/>
          </p:nvPr>
        </p:nvSpPr>
        <p:spPr>
          <a:xfrm>
            <a:off x="311700" y="1079433"/>
            <a:ext cx="8520600" cy="4555200"/>
          </a:xfrm>
          <a:prstGeom prst="rect">
            <a:avLst/>
          </a:prstGeom>
        </p:spPr>
        <p:txBody>
          <a:bodyPr spcFirstLastPara="1" wrap="square" lIns="91425" tIns="91425" rIns="91425" bIns="91425" anchor="t" anchorCtr="0">
            <a:noAutofit/>
          </a:bodyPr>
          <a:lstStyle/>
          <a:p>
            <a:pPr marL="457200" lvl="0" indent="-406400" algn="l" rtl="0">
              <a:spcBef>
                <a:spcPts val="0"/>
              </a:spcBef>
              <a:spcAft>
                <a:spcPts val="0"/>
              </a:spcAft>
              <a:buSzPts val="2800"/>
              <a:buChar char="●"/>
            </a:pPr>
            <a:r>
              <a:rPr lang="en"/>
              <a:t>Descriptive statistics allows for researchers to </a:t>
            </a:r>
            <a:r>
              <a:rPr lang="en" u="sng"/>
              <a:t>describe</a:t>
            </a:r>
            <a:r>
              <a:rPr lang="en"/>
              <a:t> and </a:t>
            </a:r>
            <a:r>
              <a:rPr lang="en" u="sng"/>
              <a:t>quantify</a:t>
            </a:r>
            <a:r>
              <a:rPr lang="en"/>
              <a:t> differences between data sets</a:t>
            </a:r>
            <a:endParaRPr/>
          </a:p>
          <a:p>
            <a:pPr marL="914400" lvl="1" indent="-406400" algn="l" rtl="0">
              <a:spcBef>
                <a:spcPts val="0"/>
              </a:spcBef>
              <a:spcAft>
                <a:spcPts val="0"/>
              </a:spcAft>
              <a:buSzPts val="2800"/>
              <a:buChar char="○"/>
            </a:pPr>
            <a:r>
              <a:rPr lang="en"/>
              <a:t>The </a:t>
            </a:r>
            <a:r>
              <a:rPr lang="en" b="1">
                <a:solidFill>
                  <a:srgbClr val="0000FF"/>
                </a:solidFill>
              </a:rPr>
              <a:t>center of the distribution</a:t>
            </a:r>
            <a:r>
              <a:rPr lang="en"/>
              <a:t> can be described by the mean, median, or mode</a:t>
            </a:r>
            <a:endParaRPr/>
          </a:p>
          <a:p>
            <a:pPr marL="1371600" lvl="2" indent="-393700" algn="l" rtl="0">
              <a:spcBef>
                <a:spcPts val="0"/>
              </a:spcBef>
              <a:spcAft>
                <a:spcPts val="0"/>
              </a:spcAft>
              <a:buSzPts val="2600"/>
              <a:buChar char="■"/>
            </a:pPr>
            <a:r>
              <a:rPr lang="en"/>
              <a:t>Known as the </a:t>
            </a:r>
            <a:r>
              <a:rPr lang="en" b="1">
                <a:solidFill>
                  <a:srgbClr val="0000FF"/>
                </a:solidFill>
              </a:rPr>
              <a:t>central tendencies</a:t>
            </a:r>
            <a:endParaRPr b="1">
              <a:solidFill>
                <a:srgbClr val="0000FF"/>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8">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8">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8">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82"/>
        <p:cNvGrpSpPr/>
        <p:nvPr/>
      </p:nvGrpSpPr>
      <p:grpSpPr>
        <a:xfrm>
          <a:off x="0" y="0"/>
          <a:ext cx="0" cy="0"/>
          <a:chOff x="0" y="0"/>
          <a:chExt cx="0" cy="0"/>
        </a:xfrm>
      </p:grpSpPr>
      <p:sp>
        <p:nvSpPr>
          <p:cNvPr id="83" name="Google Shape;83;p18"/>
          <p:cNvSpPr txBox="1">
            <a:spLocks noGrp="1"/>
          </p:cNvSpPr>
          <p:nvPr>
            <p:ph type="title"/>
          </p:nvPr>
        </p:nvSpPr>
        <p:spPr>
          <a:xfrm>
            <a:off x="311700" y="59967"/>
            <a:ext cx="8520600" cy="7635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a:t>Mean</a:t>
            </a:r>
            <a:endParaRPr/>
          </a:p>
        </p:txBody>
      </p:sp>
      <p:sp>
        <p:nvSpPr>
          <p:cNvPr id="84" name="Google Shape;84;p18"/>
          <p:cNvSpPr txBox="1">
            <a:spLocks noGrp="1"/>
          </p:cNvSpPr>
          <p:nvPr>
            <p:ph type="body" idx="1"/>
          </p:nvPr>
        </p:nvSpPr>
        <p:spPr>
          <a:xfrm>
            <a:off x="185775" y="1079425"/>
            <a:ext cx="8646600" cy="2801100"/>
          </a:xfrm>
          <a:prstGeom prst="rect">
            <a:avLst/>
          </a:prstGeom>
        </p:spPr>
        <p:txBody>
          <a:bodyPr spcFirstLastPara="1" wrap="square" lIns="91425" tIns="91425" rIns="91425" bIns="91425" anchor="t" anchorCtr="0">
            <a:noAutofit/>
          </a:bodyPr>
          <a:lstStyle/>
          <a:p>
            <a:pPr marL="457200" lvl="0" indent="-406400" algn="l" rtl="0">
              <a:spcBef>
                <a:spcPts val="0"/>
              </a:spcBef>
              <a:spcAft>
                <a:spcPts val="0"/>
              </a:spcAft>
              <a:buSzPts val="2800"/>
              <a:buChar char="●"/>
            </a:pPr>
            <a:r>
              <a:rPr lang="en" b="1" u="sng">
                <a:solidFill>
                  <a:srgbClr val="9900FF"/>
                </a:solidFill>
              </a:rPr>
              <a:t>Mean</a:t>
            </a:r>
            <a:r>
              <a:rPr lang="en"/>
              <a:t>: the average of the data set</a:t>
            </a:r>
            <a:endParaRPr/>
          </a:p>
          <a:p>
            <a:pPr marL="914400" lvl="1" indent="-406400" algn="l" rtl="0">
              <a:spcBef>
                <a:spcPts val="0"/>
              </a:spcBef>
              <a:spcAft>
                <a:spcPts val="0"/>
              </a:spcAft>
              <a:buSzPts val="2800"/>
              <a:buChar char="○"/>
            </a:pPr>
            <a:r>
              <a:rPr lang="en" u="sng"/>
              <a:t>To solve</a:t>
            </a:r>
            <a:r>
              <a:rPr lang="en"/>
              <a:t>: sum all the data points in the data set and then divide this number by the total number of data points </a:t>
            </a:r>
            <a:endParaRPr/>
          </a:p>
          <a:p>
            <a:pPr marL="1371600" lvl="2" indent="-393700" algn="l" rtl="0">
              <a:spcBef>
                <a:spcPts val="0"/>
              </a:spcBef>
              <a:spcAft>
                <a:spcPts val="0"/>
              </a:spcAft>
              <a:buSzPts val="2600"/>
              <a:buChar char="■"/>
            </a:pPr>
            <a:r>
              <a:rPr lang="en"/>
              <a:t>Formula:</a:t>
            </a:r>
            <a:endParaRPr/>
          </a:p>
        </p:txBody>
      </p:sp>
      <p:pic>
        <p:nvPicPr>
          <p:cNvPr id="85" name="Google Shape;85;p18" descr="http://www.nursingplanet.com/biostatistics/mean_formula.png"/>
          <p:cNvPicPr preferRelativeResize="0"/>
          <p:nvPr/>
        </p:nvPicPr>
        <p:blipFill rotWithShape="1">
          <a:blip r:embed="rId3">
            <a:alphaModFix/>
          </a:blip>
          <a:srcRect/>
          <a:stretch/>
        </p:blipFill>
        <p:spPr>
          <a:xfrm>
            <a:off x="2056337" y="3702827"/>
            <a:ext cx="5031325" cy="1063172"/>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4">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90"/>
        <p:cNvGrpSpPr/>
        <p:nvPr/>
      </p:nvGrpSpPr>
      <p:grpSpPr>
        <a:xfrm>
          <a:off x="0" y="0"/>
          <a:ext cx="0" cy="0"/>
          <a:chOff x="0" y="0"/>
          <a:chExt cx="0" cy="0"/>
        </a:xfrm>
      </p:grpSpPr>
      <p:sp>
        <p:nvSpPr>
          <p:cNvPr id="91" name="Google Shape;91;p19"/>
          <p:cNvSpPr txBox="1">
            <a:spLocks noGrp="1"/>
          </p:cNvSpPr>
          <p:nvPr>
            <p:ph type="title"/>
          </p:nvPr>
        </p:nvSpPr>
        <p:spPr>
          <a:xfrm>
            <a:off x="311700" y="59967"/>
            <a:ext cx="8520600" cy="7635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a:t>Mean: Practice Problem</a:t>
            </a:r>
            <a:endParaRPr/>
          </a:p>
        </p:txBody>
      </p:sp>
      <p:sp>
        <p:nvSpPr>
          <p:cNvPr id="92" name="Google Shape;92;p19"/>
          <p:cNvSpPr txBox="1">
            <a:spLocks noGrp="1"/>
          </p:cNvSpPr>
          <p:nvPr>
            <p:ph type="body" idx="1"/>
          </p:nvPr>
        </p:nvSpPr>
        <p:spPr>
          <a:xfrm>
            <a:off x="185775" y="927025"/>
            <a:ext cx="8646600" cy="3420300"/>
          </a:xfrm>
          <a:prstGeom prst="rect">
            <a:avLst/>
          </a:prstGeom>
        </p:spPr>
        <p:txBody>
          <a:bodyPr spcFirstLastPara="1" wrap="square" lIns="91425" tIns="91425" rIns="91425" bIns="91425" anchor="t" anchorCtr="0">
            <a:noAutofit/>
          </a:bodyPr>
          <a:lstStyle/>
          <a:p>
            <a:pPr marL="457200" lvl="0" indent="-406400" algn="l" rtl="0">
              <a:spcBef>
                <a:spcPts val="0"/>
              </a:spcBef>
              <a:spcAft>
                <a:spcPts val="0"/>
              </a:spcAft>
              <a:buSzPts val="2800"/>
              <a:buChar char="●"/>
            </a:pPr>
            <a:r>
              <a:rPr lang="en" sz="2600" dirty="0"/>
              <a:t>Students in a biology class planted five tomato seeds in separate containers. They exposed the seeds to an artificial light source for twenty days. At the end of the twenty days, the students measured the height of the tomato plant that grew from those seeds. The data is below.</a:t>
            </a:r>
            <a:endParaRPr sz="2600" dirty="0"/>
          </a:p>
        </p:txBody>
      </p:sp>
      <p:graphicFrame>
        <p:nvGraphicFramePr>
          <p:cNvPr id="93" name="Google Shape;93;p19"/>
          <p:cNvGraphicFramePr/>
          <p:nvPr/>
        </p:nvGraphicFramePr>
        <p:xfrm>
          <a:off x="261975" y="4347325"/>
          <a:ext cx="8729000" cy="1290600"/>
        </p:xfrm>
        <a:graphic>
          <a:graphicData uri="http://schemas.openxmlformats.org/drawingml/2006/table">
            <a:tbl>
              <a:tblPr>
                <a:noFill/>
                <a:tableStyleId>{E513ABD2-5763-4C70-9D2A-9A28CE618B8B}</a:tableStyleId>
              </a:tblPr>
              <a:tblGrid>
                <a:gridCol w="1917500">
                  <a:extLst>
                    <a:ext uri="{9D8B030D-6E8A-4147-A177-3AD203B41FA5}">
                      <a16:colId xmlns:a16="http://schemas.microsoft.com/office/drawing/2014/main" val="20000"/>
                    </a:ext>
                  </a:extLst>
                </a:gridCol>
                <a:gridCol w="1362300">
                  <a:extLst>
                    <a:ext uri="{9D8B030D-6E8A-4147-A177-3AD203B41FA5}">
                      <a16:colId xmlns:a16="http://schemas.microsoft.com/office/drawing/2014/main" val="20001"/>
                    </a:ext>
                  </a:extLst>
                </a:gridCol>
                <a:gridCol w="1362300">
                  <a:extLst>
                    <a:ext uri="{9D8B030D-6E8A-4147-A177-3AD203B41FA5}">
                      <a16:colId xmlns:a16="http://schemas.microsoft.com/office/drawing/2014/main" val="20002"/>
                    </a:ext>
                  </a:extLst>
                </a:gridCol>
                <a:gridCol w="1362300">
                  <a:extLst>
                    <a:ext uri="{9D8B030D-6E8A-4147-A177-3AD203B41FA5}">
                      <a16:colId xmlns:a16="http://schemas.microsoft.com/office/drawing/2014/main" val="20003"/>
                    </a:ext>
                  </a:extLst>
                </a:gridCol>
                <a:gridCol w="1362300">
                  <a:extLst>
                    <a:ext uri="{9D8B030D-6E8A-4147-A177-3AD203B41FA5}">
                      <a16:colId xmlns:a16="http://schemas.microsoft.com/office/drawing/2014/main" val="20004"/>
                    </a:ext>
                  </a:extLst>
                </a:gridCol>
                <a:gridCol w="1362300">
                  <a:extLst>
                    <a:ext uri="{9D8B030D-6E8A-4147-A177-3AD203B41FA5}">
                      <a16:colId xmlns:a16="http://schemas.microsoft.com/office/drawing/2014/main" val="20005"/>
                    </a:ext>
                  </a:extLst>
                </a:gridCol>
              </a:tblGrid>
              <a:tr h="561625">
                <a:tc>
                  <a:txBody>
                    <a:bodyPr/>
                    <a:lstStyle/>
                    <a:p>
                      <a:pPr marL="0" lvl="0" indent="0" algn="l" rtl="0">
                        <a:spcBef>
                          <a:spcPts val="0"/>
                        </a:spcBef>
                        <a:spcAft>
                          <a:spcPts val="0"/>
                        </a:spcAft>
                        <a:buNone/>
                      </a:pPr>
                      <a:r>
                        <a:rPr lang="en" sz="2500"/>
                        <a:t>Plant #</a:t>
                      </a:r>
                      <a:endParaRPr sz="2500"/>
                    </a:p>
                  </a:txBody>
                  <a:tcPr marL="91425" marR="91425" marT="91425" marB="91425"/>
                </a:tc>
                <a:tc>
                  <a:txBody>
                    <a:bodyPr/>
                    <a:lstStyle/>
                    <a:p>
                      <a:pPr marL="0" lvl="0" indent="0" algn="ctr" rtl="0">
                        <a:spcBef>
                          <a:spcPts val="0"/>
                        </a:spcBef>
                        <a:spcAft>
                          <a:spcPts val="0"/>
                        </a:spcAft>
                        <a:buNone/>
                      </a:pPr>
                      <a:r>
                        <a:rPr lang="en" sz="2500"/>
                        <a:t>1</a:t>
                      </a:r>
                      <a:endParaRPr sz="2500"/>
                    </a:p>
                  </a:txBody>
                  <a:tcPr marL="91425" marR="91425" marT="91425" marB="91425"/>
                </a:tc>
                <a:tc>
                  <a:txBody>
                    <a:bodyPr/>
                    <a:lstStyle/>
                    <a:p>
                      <a:pPr marL="0" lvl="0" indent="0" algn="ctr" rtl="0">
                        <a:spcBef>
                          <a:spcPts val="0"/>
                        </a:spcBef>
                        <a:spcAft>
                          <a:spcPts val="0"/>
                        </a:spcAft>
                        <a:buNone/>
                      </a:pPr>
                      <a:r>
                        <a:rPr lang="en" sz="2500" dirty="0"/>
                        <a:t>2</a:t>
                      </a:r>
                      <a:endParaRPr sz="2500" dirty="0"/>
                    </a:p>
                  </a:txBody>
                  <a:tcPr marL="91425" marR="91425" marT="91425" marB="91425"/>
                </a:tc>
                <a:tc>
                  <a:txBody>
                    <a:bodyPr/>
                    <a:lstStyle/>
                    <a:p>
                      <a:pPr marL="0" lvl="0" indent="0" algn="ctr" rtl="0">
                        <a:spcBef>
                          <a:spcPts val="0"/>
                        </a:spcBef>
                        <a:spcAft>
                          <a:spcPts val="0"/>
                        </a:spcAft>
                        <a:buNone/>
                      </a:pPr>
                      <a:r>
                        <a:rPr lang="en" sz="2500"/>
                        <a:t>3</a:t>
                      </a:r>
                      <a:endParaRPr sz="2500"/>
                    </a:p>
                  </a:txBody>
                  <a:tcPr marL="91425" marR="91425" marT="91425" marB="91425"/>
                </a:tc>
                <a:tc>
                  <a:txBody>
                    <a:bodyPr/>
                    <a:lstStyle/>
                    <a:p>
                      <a:pPr marL="0" lvl="0" indent="0" algn="ctr" rtl="0">
                        <a:spcBef>
                          <a:spcPts val="0"/>
                        </a:spcBef>
                        <a:spcAft>
                          <a:spcPts val="0"/>
                        </a:spcAft>
                        <a:buNone/>
                      </a:pPr>
                      <a:r>
                        <a:rPr lang="en" sz="2500"/>
                        <a:t>4</a:t>
                      </a:r>
                      <a:endParaRPr sz="2500"/>
                    </a:p>
                  </a:txBody>
                  <a:tcPr marL="91425" marR="91425" marT="91425" marB="91425"/>
                </a:tc>
                <a:tc>
                  <a:txBody>
                    <a:bodyPr/>
                    <a:lstStyle/>
                    <a:p>
                      <a:pPr marL="0" lvl="0" indent="0" algn="ctr" rtl="0">
                        <a:spcBef>
                          <a:spcPts val="0"/>
                        </a:spcBef>
                        <a:spcAft>
                          <a:spcPts val="0"/>
                        </a:spcAft>
                        <a:buNone/>
                      </a:pPr>
                      <a:r>
                        <a:rPr lang="en" sz="2500"/>
                        <a:t>5</a:t>
                      </a:r>
                      <a:endParaRPr sz="2500"/>
                    </a:p>
                  </a:txBody>
                  <a:tcPr marL="91425" marR="91425" marT="91425" marB="91425"/>
                </a:tc>
                <a:extLst>
                  <a:ext uri="{0D108BD9-81ED-4DB2-BD59-A6C34878D82A}">
                    <a16:rowId xmlns:a16="http://schemas.microsoft.com/office/drawing/2014/main" val="10000"/>
                  </a:ext>
                </a:extLst>
              </a:tr>
              <a:tr h="726750">
                <a:tc>
                  <a:txBody>
                    <a:bodyPr/>
                    <a:lstStyle/>
                    <a:p>
                      <a:pPr marL="0" lvl="0" indent="0" algn="l" rtl="0">
                        <a:spcBef>
                          <a:spcPts val="0"/>
                        </a:spcBef>
                        <a:spcAft>
                          <a:spcPts val="0"/>
                        </a:spcAft>
                        <a:buNone/>
                      </a:pPr>
                      <a:r>
                        <a:rPr lang="en" sz="2400"/>
                        <a:t>Height (mm)</a:t>
                      </a:r>
                      <a:endParaRPr sz="2400"/>
                    </a:p>
                  </a:txBody>
                  <a:tcPr marL="91425" marR="91425" marT="91425" marB="91425"/>
                </a:tc>
                <a:tc>
                  <a:txBody>
                    <a:bodyPr/>
                    <a:lstStyle/>
                    <a:p>
                      <a:pPr marL="0" lvl="0" indent="0" algn="ctr" rtl="0">
                        <a:spcBef>
                          <a:spcPts val="0"/>
                        </a:spcBef>
                        <a:spcAft>
                          <a:spcPts val="0"/>
                        </a:spcAft>
                        <a:buNone/>
                      </a:pPr>
                      <a:r>
                        <a:rPr lang="en" sz="2500"/>
                        <a:t>65</a:t>
                      </a:r>
                      <a:endParaRPr sz="2500"/>
                    </a:p>
                  </a:txBody>
                  <a:tcPr marL="91425" marR="91425" marT="91425" marB="91425"/>
                </a:tc>
                <a:tc>
                  <a:txBody>
                    <a:bodyPr/>
                    <a:lstStyle/>
                    <a:p>
                      <a:pPr marL="0" lvl="0" indent="0" algn="ctr" rtl="0">
                        <a:spcBef>
                          <a:spcPts val="0"/>
                        </a:spcBef>
                        <a:spcAft>
                          <a:spcPts val="0"/>
                        </a:spcAft>
                        <a:buNone/>
                      </a:pPr>
                      <a:r>
                        <a:rPr lang="en" sz="2500"/>
                        <a:t>52</a:t>
                      </a:r>
                      <a:endParaRPr sz="2500"/>
                    </a:p>
                  </a:txBody>
                  <a:tcPr marL="91425" marR="91425" marT="91425" marB="91425"/>
                </a:tc>
                <a:tc>
                  <a:txBody>
                    <a:bodyPr/>
                    <a:lstStyle/>
                    <a:p>
                      <a:pPr marL="0" lvl="0" indent="0" algn="ctr" rtl="0">
                        <a:spcBef>
                          <a:spcPts val="0"/>
                        </a:spcBef>
                        <a:spcAft>
                          <a:spcPts val="0"/>
                        </a:spcAft>
                        <a:buNone/>
                      </a:pPr>
                      <a:r>
                        <a:rPr lang="en" sz="2500"/>
                        <a:t>71</a:t>
                      </a:r>
                      <a:endParaRPr sz="2500"/>
                    </a:p>
                  </a:txBody>
                  <a:tcPr marL="91425" marR="91425" marT="91425" marB="91425"/>
                </a:tc>
                <a:tc>
                  <a:txBody>
                    <a:bodyPr/>
                    <a:lstStyle/>
                    <a:p>
                      <a:pPr marL="0" lvl="0" indent="0" algn="ctr" rtl="0">
                        <a:spcBef>
                          <a:spcPts val="0"/>
                        </a:spcBef>
                        <a:spcAft>
                          <a:spcPts val="0"/>
                        </a:spcAft>
                        <a:buNone/>
                      </a:pPr>
                      <a:r>
                        <a:rPr lang="en" sz="2500"/>
                        <a:t>56</a:t>
                      </a:r>
                      <a:endParaRPr sz="2500"/>
                    </a:p>
                  </a:txBody>
                  <a:tcPr marL="91425" marR="91425" marT="91425" marB="91425"/>
                </a:tc>
                <a:tc>
                  <a:txBody>
                    <a:bodyPr/>
                    <a:lstStyle/>
                    <a:p>
                      <a:pPr marL="0" lvl="0" indent="0" algn="ctr" rtl="0">
                        <a:spcBef>
                          <a:spcPts val="0"/>
                        </a:spcBef>
                        <a:spcAft>
                          <a:spcPts val="0"/>
                        </a:spcAft>
                        <a:buNone/>
                      </a:pPr>
                      <a:r>
                        <a:rPr lang="en" sz="2500" dirty="0"/>
                        <a:t>61</a:t>
                      </a:r>
                      <a:endParaRPr sz="2500" dirty="0"/>
                    </a:p>
                  </a:txBody>
                  <a:tcPr marL="91425" marR="91425" marT="91425" marB="91425"/>
                </a:tc>
                <a:extLst>
                  <a:ext uri="{0D108BD9-81ED-4DB2-BD59-A6C34878D82A}">
                    <a16:rowId xmlns:a16="http://schemas.microsoft.com/office/drawing/2014/main" val="10001"/>
                  </a:ext>
                </a:extLst>
              </a:tr>
            </a:tbl>
          </a:graphicData>
        </a:graphic>
      </p:graphicFrame>
      <p:sp>
        <p:nvSpPr>
          <p:cNvPr id="94" name="Google Shape;94;p19"/>
          <p:cNvSpPr txBox="1"/>
          <p:nvPr/>
        </p:nvSpPr>
        <p:spPr>
          <a:xfrm>
            <a:off x="185775" y="5779500"/>
            <a:ext cx="4623600" cy="9081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2600"/>
              <a:t>What is the mean of the data?</a:t>
            </a:r>
            <a:endParaRPr sz="260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9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98"/>
        <p:cNvGrpSpPr/>
        <p:nvPr/>
      </p:nvGrpSpPr>
      <p:grpSpPr>
        <a:xfrm>
          <a:off x="0" y="0"/>
          <a:ext cx="0" cy="0"/>
          <a:chOff x="0" y="0"/>
          <a:chExt cx="0" cy="0"/>
        </a:xfrm>
      </p:grpSpPr>
      <p:sp>
        <p:nvSpPr>
          <p:cNvPr id="99" name="Google Shape;99;p20"/>
          <p:cNvSpPr txBox="1">
            <a:spLocks noGrp="1"/>
          </p:cNvSpPr>
          <p:nvPr>
            <p:ph type="title"/>
          </p:nvPr>
        </p:nvSpPr>
        <p:spPr>
          <a:xfrm>
            <a:off x="311700" y="59967"/>
            <a:ext cx="8520600" cy="7635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Clr>
                <a:schemeClr val="dk1"/>
              </a:buClr>
              <a:buSzPts val="1100"/>
              <a:buFont typeface="Arial"/>
              <a:buNone/>
            </a:pPr>
            <a:r>
              <a:rPr lang="en"/>
              <a:t>Mean: Practice Problem</a:t>
            </a:r>
            <a:endParaRPr/>
          </a:p>
        </p:txBody>
      </p:sp>
      <p:graphicFrame>
        <p:nvGraphicFramePr>
          <p:cNvPr id="100" name="Google Shape;100;p20"/>
          <p:cNvGraphicFramePr/>
          <p:nvPr/>
        </p:nvGraphicFramePr>
        <p:xfrm>
          <a:off x="261975" y="994525"/>
          <a:ext cx="8729000" cy="1290600"/>
        </p:xfrm>
        <a:graphic>
          <a:graphicData uri="http://schemas.openxmlformats.org/drawingml/2006/table">
            <a:tbl>
              <a:tblPr>
                <a:noFill/>
                <a:tableStyleId>{E513ABD2-5763-4C70-9D2A-9A28CE618B8B}</a:tableStyleId>
              </a:tblPr>
              <a:tblGrid>
                <a:gridCol w="1917500">
                  <a:extLst>
                    <a:ext uri="{9D8B030D-6E8A-4147-A177-3AD203B41FA5}">
                      <a16:colId xmlns:a16="http://schemas.microsoft.com/office/drawing/2014/main" val="20000"/>
                    </a:ext>
                  </a:extLst>
                </a:gridCol>
                <a:gridCol w="1362300">
                  <a:extLst>
                    <a:ext uri="{9D8B030D-6E8A-4147-A177-3AD203B41FA5}">
                      <a16:colId xmlns:a16="http://schemas.microsoft.com/office/drawing/2014/main" val="20001"/>
                    </a:ext>
                  </a:extLst>
                </a:gridCol>
                <a:gridCol w="1362300">
                  <a:extLst>
                    <a:ext uri="{9D8B030D-6E8A-4147-A177-3AD203B41FA5}">
                      <a16:colId xmlns:a16="http://schemas.microsoft.com/office/drawing/2014/main" val="20002"/>
                    </a:ext>
                  </a:extLst>
                </a:gridCol>
                <a:gridCol w="1362300">
                  <a:extLst>
                    <a:ext uri="{9D8B030D-6E8A-4147-A177-3AD203B41FA5}">
                      <a16:colId xmlns:a16="http://schemas.microsoft.com/office/drawing/2014/main" val="20003"/>
                    </a:ext>
                  </a:extLst>
                </a:gridCol>
                <a:gridCol w="1362300">
                  <a:extLst>
                    <a:ext uri="{9D8B030D-6E8A-4147-A177-3AD203B41FA5}">
                      <a16:colId xmlns:a16="http://schemas.microsoft.com/office/drawing/2014/main" val="20004"/>
                    </a:ext>
                  </a:extLst>
                </a:gridCol>
                <a:gridCol w="1362300">
                  <a:extLst>
                    <a:ext uri="{9D8B030D-6E8A-4147-A177-3AD203B41FA5}">
                      <a16:colId xmlns:a16="http://schemas.microsoft.com/office/drawing/2014/main" val="20005"/>
                    </a:ext>
                  </a:extLst>
                </a:gridCol>
              </a:tblGrid>
              <a:tr h="561625">
                <a:tc>
                  <a:txBody>
                    <a:bodyPr/>
                    <a:lstStyle/>
                    <a:p>
                      <a:pPr marL="0" lvl="0" indent="0" algn="l" rtl="0">
                        <a:spcBef>
                          <a:spcPts val="0"/>
                        </a:spcBef>
                        <a:spcAft>
                          <a:spcPts val="0"/>
                        </a:spcAft>
                        <a:buNone/>
                      </a:pPr>
                      <a:r>
                        <a:rPr lang="en" sz="2500"/>
                        <a:t>Plant #</a:t>
                      </a:r>
                      <a:endParaRPr sz="2500"/>
                    </a:p>
                  </a:txBody>
                  <a:tcPr marL="91425" marR="91425" marT="91425" marB="91425"/>
                </a:tc>
                <a:tc>
                  <a:txBody>
                    <a:bodyPr/>
                    <a:lstStyle/>
                    <a:p>
                      <a:pPr marL="0" lvl="0" indent="0" algn="ctr" rtl="0">
                        <a:spcBef>
                          <a:spcPts val="0"/>
                        </a:spcBef>
                        <a:spcAft>
                          <a:spcPts val="0"/>
                        </a:spcAft>
                        <a:buNone/>
                      </a:pPr>
                      <a:r>
                        <a:rPr lang="en" sz="2500"/>
                        <a:t>1</a:t>
                      </a:r>
                      <a:endParaRPr sz="2500"/>
                    </a:p>
                  </a:txBody>
                  <a:tcPr marL="91425" marR="91425" marT="91425" marB="91425"/>
                </a:tc>
                <a:tc>
                  <a:txBody>
                    <a:bodyPr/>
                    <a:lstStyle/>
                    <a:p>
                      <a:pPr marL="0" lvl="0" indent="0" algn="ctr" rtl="0">
                        <a:spcBef>
                          <a:spcPts val="0"/>
                        </a:spcBef>
                        <a:spcAft>
                          <a:spcPts val="0"/>
                        </a:spcAft>
                        <a:buNone/>
                      </a:pPr>
                      <a:r>
                        <a:rPr lang="en" sz="2500"/>
                        <a:t>2</a:t>
                      </a:r>
                      <a:endParaRPr sz="2500"/>
                    </a:p>
                  </a:txBody>
                  <a:tcPr marL="91425" marR="91425" marT="91425" marB="91425"/>
                </a:tc>
                <a:tc>
                  <a:txBody>
                    <a:bodyPr/>
                    <a:lstStyle/>
                    <a:p>
                      <a:pPr marL="0" lvl="0" indent="0" algn="ctr" rtl="0">
                        <a:spcBef>
                          <a:spcPts val="0"/>
                        </a:spcBef>
                        <a:spcAft>
                          <a:spcPts val="0"/>
                        </a:spcAft>
                        <a:buNone/>
                      </a:pPr>
                      <a:r>
                        <a:rPr lang="en" sz="2500"/>
                        <a:t>3</a:t>
                      </a:r>
                      <a:endParaRPr sz="2500"/>
                    </a:p>
                  </a:txBody>
                  <a:tcPr marL="91425" marR="91425" marT="91425" marB="91425"/>
                </a:tc>
                <a:tc>
                  <a:txBody>
                    <a:bodyPr/>
                    <a:lstStyle/>
                    <a:p>
                      <a:pPr marL="0" lvl="0" indent="0" algn="ctr" rtl="0">
                        <a:spcBef>
                          <a:spcPts val="0"/>
                        </a:spcBef>
                        <a:spcAft>
                          <a:spcPts val="0"/>
                        </a:spcAft>
                        <a:buNone/>
                      </a:pPr>
                      <a:r>
                        <a:rPr lang="en" sz="2500"/>
                        <a:t>4</a:t>
                      </a:r>
                      <a:endParaRPr sz="2500"/>
                    </a:p>
                  </a:txBody>
                  <a:tcPr marL="91425" marR="91425" marT="91425" marB="91425"/>
                </a:tc>
                <a:tc>
                  <a:txBody>
                    <a:bodyPr/>
                    <a:lstStyle/>
                    <a:p>
                      <a:pPr marL="0" lvl="0" indent="0" algn="ctr" rtl="0">
                        <a:spcBef>
                          <a:spcPts val="0"/>
                        </a:spcBef>
                        <a:spcAft>
                          <a:spcPts val="0"/>
                        </a:spcAft>
                        <a:buNone/>
                      </a:pPr>
                      <a:r>
                        <a:rPr lang="en" sz="2500"/>
                        <a:t>5</a:t>
                      </a:r>
                      <a:endParaRPr sz="2500"/>
                    </a:p>
                  </a:txBody>
                  <a:tcPr marL="91425" marR="91425" marT="91425" marB="91425"/>
                </a:tc>
                <a:extLst>
                  <a:ext uri="{0D108BD9-81ED-4DB2-BD59-A6C34878D82A}">
                    <a16:rowId xmlns:a16="http://schemas.microsoft.com/office/drawing/2014/main" val="10000"/>
                  </a:ext>
                </a:extLst>
              </a:tr>
              <a:tr h="726750">
                <a:tc>
                  <a:txBody>
                    <a:bodyPr/>
                    <a:lstStyle/>
                    <a:p>
                      <a:pPr marL="0" lvl="0" indent="0" algn="l" rtl="0">
                        <a:spcBef>
                          <a:spcPts val="0"/>
                        </a:spcBef>
                        <a:spcAft>
                          <a:spcPts val="0"/>
                        </a:spcAft>
                        <a:buNone/>
                      </a:pPr>
                      <a:r>
                        <a:rPr lang="en" sz="2400"/>
                        <a:t>Height (mm)</a:t>
                      </a:r>
                      <a:endParaRPr sz="2400"/>
                    </a:p>
                  </a:txBody>
                  <a:tcPr marL="91425" marR="91425" marT="91425" marB="91425"/>
                </a:tc>
                <a:tc>
                  <a:txBody>
                    <a:bodyPr/>
                    <a:lstStyle/>
                    <a:p>
                      <a:pPr marL="0" lvl="0" indent="0" algn="ctr" rtl="0">
                        <a:spcBef>
                          <a:spcPts val="0"/>
                        </a:spcBef>
                        <a:spcAft>
                          <a:spcPts val="0"/>
                        </a:spcAft>
                        <a:buNone/>
                      </a:pPr>
                      <a:r>
                        <a:rPr lang="en" sz="2500"/>
                        <a:t>65</a:t>
                      </a:r>
                      <a:endParaRPr sz="2500"/>
                    </a:p>
                  </a:txBody>
                  <a:tcPr marL="91425" marR="91425" marT="91425" marB="91425"/>
                </a:tc>
                <a:tc>
                  <a:txBody>
                    <a:bodyPr/>
                    <a:lstStyle/>
                    <a:p>
                      <a:pPr marL="0" lvl="0" indent="0" algn="ctr" rtl="0">
                        <a:spcBef>
                          <a:spcPts val="0"/>
                        </a:spcBef>
                        <a:spcAft>
                          <a:spcPts val="0"/>
                        </a:spcAft>
                        <a:buNone/>
                      </a:pPr>
                      <a:r>
                        <a:rPr lang="en" sz="2500"/>
                        <a:t>52</a:t>
                      </a:r>
                      <a:endParaRPr sz="2500"/>
                    </a:p>
                  </a:txBody>
                  <a:tcPr marL="91425" marR="91425" marT="91425" marB="91425"/>
                </a:tc>
                <a:tc>
                  <a:txBody>
                    <a:bodyPr/>
                    <a:lstStyle/>
                    <a:p>
                      <a:pPr marL="0" lvl="0" indent="0" algn="ctr" rtl="0">
                        <a:spcBef>
                          <a:spcPts val="0"/>
                        </a:spcBef>
                        <a:spcAft>
                          <a:spcPts val="0"/>
                        </a:spcAft>
                        <a:buNone/>
                      </a:pPr>
                      <a:r>
                        <a:rPr lang="en" sz="2500"/>
                        <a:t>71</a:t>
                      </a:r>
                      <a:endParaRPr sz="2500"/>
                    </a:p>
                  </a:txBody>
                  <a:tcPr marL="91425" marR="91425" marT="91425" marB="91425"/>
                </a:tc>
                <a:tc>
                  <a:txBody>
                    <a:bodyPr/>
                    <a:lstStyle/>
                    <a:p>
                      <a:pPr marL="0" lvl="0" indent="0" algn="ctr" rtl="0">
                        <a:spcBef>
                          <a:spcPts val="0"/>
                        </a:spcBef>
                        <a:spcAft>
                          <a:spcPts val="0"/>
                        </a:spcAft>
                        <a:buNone/>
                      </a:pPr>
                      <a:r>
                        <a:rPr lang="en" sz="2500"/>
                        <a:t>56</a:t>
                      </a:r>
                      <a:endParaRPr sz="2500"/>
                    </a:p>
                  </a:txBody>
                  <a:tcPr marL="91425" marR="91425" marT="91425" marB="91425"/>
                </a:tc>
                <a:tc>
                  <a:txBody>
                    <a:bodyPr/>
                    <a:lstStyle/>
                    <a:p>
                      <a:pPr marL="0" lvl="0" indent="0" algn="ctr" rtl="0">
                        <a:spcBef>
                          <a:spcPts val="0"/>
                        </a:spcBef>
                        <a:spcAft>
                          <a:spcPts val="0"/>
                        </a:spcAft>
                        <a:buNone/>
                      </a:pPr>
                      <a:r>
                        <a:rPr lang="en" sz="2500"/>
                        <a:t>61</a:t>
                      </a:r>
                      <a:endParaRPr sz="2500"/>
                    </a:p>
                  </a:txBody>
                  <a:tcPr marL="91425" marR="91425" marT="91425" marB="91425"/>
                </a:tc>
                <a:extLst>
                  <a:ext uri="{0D108BD9-81ED-4DB2-BD59-A6C34878D82A}">
                    <a16:rowId xmlns:a16="http://schemas.microsoft.com/office/drawing/2014/main" val="10001"/>
                  </a:ext>
                </a:extLst>
              </a:tr>
            </a:tbl>
          </a:graphicData>
        </a:graphic>
      </p:graphicFrame>
      <p:sp>
        <p:nvSpPr>
          <p:cNvPr id="101" name="Google Shape;101;p20"/>
          <p:cNvSpPr txBox="1"/>
          <p:nvPr/>
        </p:nvSpPr>
        <p:spPr>
          <a:xfrm>
            <a:off x="179400" y="2379975"/>
            <a:ext cx="8811600" cy="4120500"/>
          </a:xfrm>
          <a:prstGeom prst="rect">
            <a:avLst/>
          </a:prstGeom>
          <a:noFill/>
          <a:ln>
            <a:noFill/>
          </a:ln>
        </p:spPr>
        <p:txBody>
          <a:bodyPr spcFirstLastPara="1" wrap="square" lIns="91425" tIns="91425" rIns="91425" bIns="91425" anchor="t" anchorCtr="0">
            <a:noAutofit/>
          </a:bodyPr>
          <a:lstStyle/>
          <a:p>
            <a:pPr marL="457200" lvl="0" indent="-393700" algn="l" rtl="0">
              <a:spcBef>
                <a:spcPts val="0"/>
              </a:spcBef>
              <a:spcAft>
                <a:spcPts val="0"/>
              </a:spcAft>
              <a:buSzPts val="2600"/>
              <a:buChar char="●"/>
            </a:pPr>
            <a:r>
              <a:rPr lang="en" sz="2600" u="sng" dirty="0"/>
              <a:t>Step 1</a:t>
            </a:r>
            <a:r>
              <a:rPr lang="en" sz="2600" dirty="0"/>
              <a:t>: add all of the data points</a:t>
            </a:r>
            <a:endParaRPr sz="2600" dirty="0"/>
          </a:p>
          <a:p>
            <a:pPr marL="914400" lvl="1" indent="-393700" algn="l" rtl="0">
              <a:spcBef>
                <a:spcPts val="0"/>
              </a:spcBef>
              <a:spcAft>
                <a:spcPts val="0"/>
              </a:spcAft>
              <a:buSzPts val="2600"/>
              <a:buChar char="○"/>
            </a:pPr>
            <a:r>
              <a:rPr lang="en" sz="2600" dirty="0"/>
              <a:t>65 + 52 + 71 + 56 + 61 = </a:t>
            </a:r>
            <a:r>
              <a:rPr lang="en" sz="2600" b="1" dirty="0"/>
              <a:t>305</a:t>
            </a:r>
            <a:endParaRPr sz="2600" b="1" dirty="0"/>
          </a:p>
          <a:p>
            <a:pPr marL="457200" lvl="0" indent="-393700" algn="l" rtl="0">
              <a:spcBef>
                <a:spcPts val="0"/>
              </a:spcBef>
              <a:spcAft>
                <a:spcPts val="0"/>
              </a:spcAft>
              <a:buSzPts val="2600"/>
              <a:buChar char="●"/>
            </a:pPr>
            <a:r>
              <a:rPr lang="en" sz="2600" u="sng" dirty="0"/>
              <a:t>Step 2</a:t>
            </a:r>
            <a:r>
              <a:rPr lang="en" sz="2600" dirty="0"/>
              <a:t>: divide the sum by the number of data points</a:t>
            </a:r>
            <a:endParaRPr sz="2600" dirty="0"/>
          </a:p>
          <a:p>
            <a:pPr marL="914400" lvl="1" indent="-393700" algn="l" rtl="0">
              <a:spcBef>
                <a:spcPts val="0"/>
              </a:spcBef>
              <a:spcAft>
                <a:spcPts val="0"/>
              </a:spcAft>
              <a:buSzPts val="2600"/>
              <a:buChar char="○"/>
            </a:pPr>
            <a:r>
              <a:rPr lang="en" sz="2600" dirty="0"/>
              <a:t>305/5 = </a:t>
            </a:r>
            <a:r>
              <a:rPr lang="en" sz="2600" b="1" dirty="0">
                <a:solidFill>
                  <a:srgbClr val="FF0000"/>
                </a:solidFill>
              </a:rPr>
              <a:t>61</a:t>
            </a:r>
            <a:endParaRPr sz="2600" b="1" dirty="0">
              <a:solidFill>
                <a:srgbClr val="FF0000"/>
              </a:solidFill>
            </a:endParaRPr>
          </a:p>
          <a:p>
            <a:pPr marL="914400" lvl="1" indent="-393700" algn="l" rtl="0">
              <a:spcBef>
                <a:spcPts val="0"/>
              </a:spcBef>
              <a:spcAft>
                <a:spcPts val="0"/>
              </a:spcAft>
              <a:buSzPts val="2600"/>
              <a:buChar char="○"/>
            </a:pPr>
            <a:r>
              <a:rPr lang="en" sz="2600" dirty="0"/>
              <a:t>The </a:t>
            </a:r>
            <a:r>
              <a:rPr lang="en" sz="2600" b="1" dirty="0">
                <a:solidFill>
                  <a:srgbClr val="FF0000"/>
                </a:solidFill>
              </a:rPr>
              <a:t>mean</a:t>
            </a:r>
            <a:r>
              <a:rPr lang="en" sz="2600" dirty="0"/>
              <a:t> for this sample of 5 plants is </a:t>
            </a:r>
            <a:r>
              <a:rPr lang="en" sz="2600" b="1" dirty="0">
                <a:solidFill>
                  <a:srgbClr val="FF0000"/>
                </a:solidFill>
              </a:rPr>
              <a:t>61</a:t>
            </a:r>
            <a:endParaRPr sz="2600" b="1" dirty="0">
              <a:solidFill>
                <a:srgbClr val="FF0000"/>
              </a:solidFill>
            </a:endParaRPr>
          </a:p>
          <a:p>
            <a:pPr marL="457200" lvl="0" indent="-393700" algn="l" rtl="0">
              <a:spcBef>
                <a:spcPts val="0"/>
              </a:spcBef>
              <a:spcAft>
                <a:spcPts val="0"/>
              </a:spcAft>
              <a:buSzPts val="2600"/>
              <a:buChar char="●"/>
            </a:pPr>
            <a:r>
              <a:rPr lang="en" sz="2600" dirty="0"/>
              <a:t>How does this apply to the general population?</a:t>
            </a:r>
            <a:endParaRPr sz="2600" dirty="0"/>
          </a:p>
          <a:p>
            <a:pPr marL="914400" lvl="1" indent="-393700" algn="l" rtl="0">
              <a:spcBef>
                <a:spcPts val="0"/>
              </a:spcBef>
              <a:spcAft>
                <a:spcPts val="0"/>
              </a:spcAft>
              <a:buSzPts val="2600"/>
              <a:buChar char="○"/>
            </a:pPr>
            <a:r>
              <a:rPr lang="en" sz="2600" i="1" dirty="0"/>
              <a:t>If the students went out and collected hundreds of samples of tomato plants growing under these conditions and graphed the data, they should find the center of distribution to be around 61 mm</a:t>
            </a:r>
            <a:endParaRPr sz="2600" i="1"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1">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1">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01">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01">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01">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01">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05"/>
        <p:cNvGrpSpPr/>
        <p:nvPr/>
      </p:nvGrpSpPr>
      <p:grpSpPr>
        <a:xfrm>
          <a:off x="0" y="0"/>
          <a:ext cx="0" cy="0"/>
          <a:chOff x="0" y="0"/>
          <a:chExt cx="0" cy="0"/>
        </a:xfrm>
      </p:grpSpPr>
      <p:sp>
        <p:nvSpPr>
          <p:cNvPr id="106" name="Google Shape;106;p21"/>
          <p:cNvSpPr txBox="1">
            <a:spLocks noGrp="1"/>
          </p:cNvSpPr>
          <p:nvPr>
            <p:ph type="title"/>
          </p:nvPr>
        </p:nvSpPr>
        <p:spPr>
          <a:xfrm>
            <a:off x="311700" y="59967"/>
            <a:ext cx="8520600" cy="7635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a:t>Median</a:t>
            </a:r>
            <a:endParaRPr/>
          </a:p>
        </p:txBody>
      </p:sp>
      <p:sp>
        <p:nvSpPr>
          <p:cNvPr id="107" name="Google Shape;107;p21"/>
          <p:cNvSpPr txBox="1">
            <a:spLocks noGrp="1"/>
          </p:cNvSpPr>
          <p:nvPr>
            <p:ph type="body" idx="1"/>
          </p:nvPr>
        </p:nvSpPr>
        <p:spPr>
          <a:xfrm>
            <a:off x="311700" y="1079424"/>
            <a:ext cx="8520600" cy="5319300"/>
          </a:xfrm>
          <a:prstGeom prst="rect">
            <a:avLst/>
          </a:prstGeom>
        </p:spPr>
        <p:txBody>
          <a:bodyPr spcFirstLastPara="1" wrap="square" lIns="91425" tIns="91425" rIns="91425" bIns="91425" anchor="t" anchorCtr="0">
            <a:noAutofit/>
          </a:bodyPr>
          <a:lstStyle/>
          <a:p>
            <a:pPr marL="457200" lvl="0" indent="-406400" algn="l" rtl="0">
              <a:spcBef>
                <a:spcPts val="0"/>
              </a:spcBef>
              <a:spcAft>
                <a:spcPts val="0"/>
              </a:spcAft>
              <a:buSzPts val="2800"/>
              <a:buChar char="●"/>
            </a:pPr>
            <a:r>
              <a:rPr lang="en" b="1" u="sng" dirty="0"/>
              <a:t>Median</a:t>
            </a:r>
            <a:r>
              <a:rPr lang="en" dirty="0"/>
              <a:t>: the middle number in a range of data points</a:t>
            </a:r>
            <a:endParaRPr dirty="0"/>
          </a:p>
          <a:p>
            <a:pPr marL="914400" lvl="1" indent="-406400" algn="l" rtl="0">
              <a:spcBef>
                <a:spcPts val="0"/>
              </a:spcBef>
              <a:spcAft>
                <a:spcPts val="0"/>
              </a:spcAft>
              <a:buSzPts val="2800"/>
              <a:buChar char="○"/>
            </a:pPr>
            <a:r>
              <a:rPr lang="en" u="sng" dirty="0"/>
              <a:t>To solve</a:t>
            </a:r>
            <a:r>
              <a:rPr lang="en" dirty="0"/>
              <a:t>: arrange the data points in numerical order. The middle number is the median</a:t>
            </a:r>
            <a:endParaRPr dirty="0"/>
          </a:p>
          <a:p>
            <a:pPr marL="1371600" lvl="2" indent="-393700" algn="l" rtl="0">
              <a:spcBef>
                <a:spcPts val="0"/>
              </a:spcBef>
              <a:spcAft>
                <a:spcPts val="0"/>
              </a:spcAft>
              <a:buSzPts val="2600"/>
              <a:buChar char="■"/>
            </a:pPr>
            <a:r>
              <a:rPr lang="en" dirty="0"/>
              <a:t>If there is an even number of data points, average the two middle numbers</a:t>
            </a:r>
            <a:endParaRPr dirty="0"/>
          </a:p>
          <a:p>
            <a:pPr marL="914400" lvl="1" indent="-406400" algn="l" rtl="0">
              <a:spcBef>
                <a:spcPts val="0"/>
              </a:spcBef>
              <a:spcAft>
                <a:spcPts val="0"/>
              </a:spcAft>
              <a:buSzPts val="2800"/>
              <a:buChar char="○"/>
            </a:pPr>
            <a:r>
              <a:rPr lang="en" dirty="0"/>
              <a:t>The median is useful in data sets that have measurements with “</a:t>
            </a:r>
            <a:r>
              <a:rPr lang="en" dirty="0">
                <a:solidFill>
                  <a:srgbClr val="9900FF"/>
                </a:solidFill>
              </a:rPr>
              <a:t>extreme values</a:t>
            </a:r>
            <a:r>
              <a:rPr lang="en" dirty="0"/>
              <a:t>” or </a:t>
            </a:r>
            <a:r>
              <a:rPr lang="en" dirty="0">
                <a:solidFill>
                  <a:srgbClr val="9900FF"/>
                </a:solidFill>
              </a:rPr>
              <a:t>abnormal</a:t>
            </a:r>
            <a:r>
              <a:rPr lang="en" dirty="0"/>
              <a:t> distribution</a:t>
            </a:r>
            <a:endParaRPr dirty="0"/>
          </a:p>
          <a:p>
            <a:pPr marL="1371600" lvl="2" indent="-393700" algn="l" rtl="0">
              <a:spcBef>
                <a:spcPts val="0"/>
              </a:spcBef>
              <a:spcAft>
                <a:spcPts val="0"/>
              </a:spcAft>
              <a:buSzPts val="2600"/>
              <a:buChar char="■"/>
            </a:pPr>
            <a:r>
              <a:rPr lang="en" dirty="0"/>
              <a:t>Why? The median is </a:t>
            </a:r>
            <a:r>
              <a:rPr lang="en" b="1" u="sng" dirty="0"/>
              <a:t>not</a:t>
            </a:r>
            <a:r>
              <a:rPr lang="en" dirty="0"/>
              <a:t> distorted by extreme large or small measurements</a:t>
            </a:r>
            <a:endParaRPr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7">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07">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0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487</TotalTime>
  <Words>1851</Words>
  <Application>Microsoft Office PowerPoint</Application>
  <PresentationFormat>On-screen Show (4:3)</PresentationFormat>
  <Paragraphs>325</Paragraphs>
  <Slides>37</Slides>
  <Notes>37</Notes>
  <HiddenSlides>0</HiddenSlides>
  <MMClips>0</MMClips>
  <ScaleCrop>false</ScaleCrop>
  <HeadingPairs>
    <vt:vector size="6" baseType="variant">
      <vt:variant>
        <vt:lpstr>Fonts Used</vt:lpstr>
      </vt:variant>
      <vt:variant>
        <vt:i4>1</vt:i4>
      </vt:variant>
      <vt:variant>
        <vt:lpstr>Theme</vt:lpstr>
      </vt:variant>
      <vt:variant>
        <vt:i4>1</vt:i4>
      </vt:variant>
      <vt:variant>
        <vt:lpstr>Slide Titles</vt:lpstr>
      </vt:variant>
      <vt:variant>
        <vt:i4>37</vt:i4>
      </vt:variant>
    </vt:vector>
  </HeadingPairs>
  <TitlesOfParts>
    <vt:vector size="39" baseType="lpstr">
      <vt:lpstr>Arial</vt:lpstr>
      <vt:lpstr>Simple Light</vt:lpstr>
      <vt:lpstr>PowerPoint Presentation</vt:lpstr>
      <vt:lpstr>Statistics</vt:lpstr>
      <vt:lpstr>Statistics</vt:lpstr>
      <vt:lpstr>Central Tendencies</vt:lpstr>
      <vt:lpstr>Measures of Central Tendencies</vt:lpstr>
      <vt:lpstr>Mean</vt:lpstr>
      <vt:lpstr>Mean: Practice Problem</vt:lpstr>
      <vt:lpstr>Mean: Practice Problem</vt:lpstr>
      <vt:lpstr>Median</vt:lpstr>
      <vt:lpstr>Median: Practice Problem</vt:lpstr>
      <vt:lpstr>Median: Practice Problem</vt:lpstr>
      <vt:lpstr>Mode</vt:lpstr>
      <vt:lpstr>Quick Review</vt:lpstr>
      <vt:lpstr>Practice Problem</vt:lpstr>
      <vt:lpstr>Practice Problem</vt:lpstr>
      <vt:lpstr>Variability</vt:lpstr>
      <vt:lpstr>Measure of Variability</vt:lpstr>
      <vt:lpstr>Measure of Variability</vt:lpstr>
      <vt:lpstr>Measure of Variability</vt:lpstr>
      <vt:lpstr>Standard Deviation</vt:lpstr>
      <vt:lpstr>PowerPoint Presentation</vt:lpstr>
      <vt:lpstr>Standard Deviation</vt:lpstr>
      <vt:lpstr>Statistics</vt:lpstr>
      <vt:lpstr>Standard Deviation</vt:lpstr>
      <vt:lpstr>Standard Deviation</vt:lpstr>
      <vt:lpstr>Standard Deviation</vt:lpstr>
      <vt:lpstr>Standard Deviation</vt:lpstr>
      <vt:lpstr>Standard Deviation</vt:lpstr>
      <vt:lpstr>Standard Deviation</vt:lpstr>
      <vt:lpstr>Standard Deviation</vt:lpstr>
      <vt:lpstr>Standard Deviation</vt:lpstr>
      <vt:lpstr>Standard Error of the Mean</vt:lpstr>
      <vt:lpstr>Standard Error of the Mean</vt:lpstr>
      <vt:lpstr>Standard Error Practice</vt:lpstr>
      <vt:lpstr>Standard Error Practice</vt:lpstr>
      <vt:lpstr>Standard Error</vt:lpstr>
      <vt:lpstr>Analyzing Error Bars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Introduction to Statistics in AP Biology</dc:title>
  <dc:creator>Daniel</dc:creator>
  <cp:lastModifiedBy>Daniel Downs</cp:lastModifiedBy>
  <cp:revision>3</cp:revision>
  <dcterms:modified xsi:type="dcterms:W3CDTF">2020-06-30T18:06:13Z</dcterms:modified>
</cp:coreProperties>
</file>