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2"/>
  </p:notesMasterIdLst>
  <p:sldIdLst>
    <p:sldId id="289" r:id="rId2"/>
    <p:sldId id="291" r:id="rId3"/>
    <p:sldId id="288" r:id="rId4"/>
    <p:sldId id="290" r:id="rId5"/>
    <p:sldId id="292" r:id="rId6"/>
    <p:sldId id="293" r:id="rId7"/>
    <p:sldId id="256" r:id="rId8"/>
    <p:sldId id="257" r:id="rId9"/>
    <p:sldId id="258" r:id="rId10"/>
    <p:sldId id="259" r:id="rId11"/>
    <p:sldId id="260" r:id="rId12"/>
    <p:sldId id="261" r:id="rId13"/>
    <p:sldId id="262" r:id="rId14"/>
    <p:sldId id="263" r:id="rId15"/>
    <p:sldId id="264" r:id="rId16"/>
    <p:sldId id="294" r:id="rId17"/>
    <p:sldId id="265" r:id="rId18"/>
    <p:sldId id="266" r:id="rId19"/>
    <p:sldId id="267" r:id="rId20"/>
    <p:sldId id="268" r:id="rId21"/>
    <p:sldId id="269" r:id="rId22"/>
    <p:sldId id="270" r:id="rId23"/>
    <p:sldId id="271" r:id="rId24"/>
    <p:sldId id="272" r:id="rId25"/>
    <p:sldId id="273" r:id="rId26"/>
    <p:sldId id="274" r:id="rId27"/>
    <p:sldId id="295" r:id="rId28"/>
    <p:sldId id="275" r:id="rId29"/>
    <p:sldId id="276" r:id="rId30"/>
    <p:sldId id="277" r:id="rId31"/>
    <p:sldId id="278" r:id="rId32"/>
    <p:sldId id="279" r:id="rId33"/>
    <p:sldId id="282" r:id="rId34"/>
    <p:sldId id="280" r:id="rId35"/>
    <p:sldId id="281" r:id="rId36"/>
    <p:sldId id="283" r:id="rId37"/>
    <p:sldId id="284" r:id="rId38"/>
    <p:sldId id="285" r:id="rId39"/>
    <p:sldId id="286" r:id="rId40"/>
    <p:sldId id="296" r:id="rId4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5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B8E5A5-74B3-444C-85C3-4A908F81FBD6}" v="418" dt="2020-06-27T18:37:01.0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120" y="1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Downs" userId="dbccb83c08dfc046" providerId="LiveId" clId="{1BB8E5A5-74B3-444C-85C3-4A908F81FBD6}"/>
    <pc:docChg chg="undo custSel addSld modSld sldOrd">
      <pc:chgData name="Daniel Downs" userId="dbccb83c08dfc046" providerId="LiveId" clId="{1BB8E5A5-74B3-444C-85C3-4A908F81FBD6}" dt="2020-06-27T18:41:12.633" v="440"/>
      <pc:docMkLst>
        <pc:docMk/>
      </pc:docMkLst>
      <pc:sldChg chg="modSp modAnim">
        <pc:chgData name="Daniel Downs" userId="dbccb83c08dfc046" providerId="LiveId" clId="{1BB8E5A5-74B3-444C-85C3-4A908F81FBD6}" dt="2020-06-25T16:21:01.395" v="298" actId="20577"/>
        <pc:sldMkLst>
          <pc:docMk/>
          <pc:sldMk cId="0" sldId="257"/>
        </pc:sldMkLst>
        <pc:spChg chg="mod">
          <ac:chgData name="Daniel Downs" userId="dbccb83c08dfc046" providerId="LiveId" clId="{1BB8E5A5-74B3-444C-85C3-4A908F81FBD6}" dt="2020-06-25T16:21:01.395" v="298" actId="20577"/>
          <ac:spMkLst>
            <pc:docMk/>
            <pc:sldMk cId="0" sldId="257"/>
            <ac:spMk id="60" creationId="{00000000-0000-0000-0000-000000000000}"/>
          </ac:spMkLst>
        </pc:spChg>
      </pc:sldChg>
      <pc:sldChg chg="modSp modAnim">
        <pc:chgData name="Daniel Downs" userId="dbccb83c08dfc046" providerId="LiveId" clId="{1BB8E5A5-74B3-444C-85C3-4A908F81FBD6}" dt="2020-06-25T16:21:08.693" v="302" actId="20577"/>
        <pc:sldMkLst>
          <pc:docMk/>
          <pc:sldMk cId="0" sldId="258"/>
        </pc:sldMkLst>
        <pc:spChg chg="mod">
          <ac:chgData name="Daniel Downs" userId="dbccb83c08dfc046" providerId="LiveId" clId="{1BB8E5A5-74B3-444C-85C3-4A908F81FBD6}" dt="2020-06-25T16:21:08.693" v="302" actId="20577"/>
          <ac:spMkLst>
            <pc:docMk/>
            <pc:sldMk cId="0" sldId="258"/>
            <ac:spMk id="67" creationId="{00000000-0000-0000-0000-000000000000}"/>
          </ac:spMkLst>
        </pc:spChg>
      </pc:sldChg>
      <pc:sldChg chg="modSp modAnim">
        <pc:chgData name="Daniel Downs" userId="dbccb83c08dfc046" providerId="LiveId" clId="{1BB8E5A5-74B3-444C-85C3-4A908F81FBD6}" dt="2020-06-25T16:21:23.525" v="311" actId="20577"/>
        <pc:sldMkLst>
          <pc:docMk/>
          <pc:sldMk cId="0" sldId="259"/>
        </pc:sldMkLst>
        <pc:spChg chg="mod">
          <ac:chgData name="Daniel Downs" userId="dbccb83c08dfc046" providerId="LiveId" clId="{1BB8E5A5-74B3-444C-85C3-4A908F81FBD6}" dt="2020-06-25T16:21:23.525" v="311" actId="20577"/>
          <ac:spMkLst>
            <pc:docMk/>
            <pc:sldMk cId="0" sldId="259"/>
            <ac:spMk id="73" creationId="{00000000-0000-0000-0000-000000000000}"/>
          </ac:spMkLst>
        </pc:spChg>
      </pc:sldChg>
      <pc:sldChg chg="modSp modAnim">
        <pc:chgData name="Daniel Downs" userId="dbccb83c08dfc046" providerId="LiveId" clId="{1BB8E5A5-74B3-444C-85C3-4A908F81FBD6}" dt="2020-06-26T16:25:02.192" v="386" actId="20577"/>
        <pc:sldMkLst>
          <pc:docMk/>
          <pc:sldMk cId="0" sldId="261"/>
        </pc:sldMkLst>
        <pc:spChg chg="mod">
          <ac:chgData name="Daniel Downs" userId="dbccb83c08dfc046" providerId="LiveId" clId="{1BB8E5A5-74B3-444C-85C3-4A908F81FBD6}" dt="2020-06-26T16:25:02.192" v="386" actId="20577"/>
          <ac:spMkLst>
            <pc:docMk/>
            <pc:sldMk cId="0" sldId="261"/>
            <ac:spMk id="85" creationId="{00000000-0000-0000-0000-000000000000}"/>
          </ac:spMkLst>
        </pc:spChg>
      </pc:sldChg>
      <pc:sldChg chg="modSp modAnim">
        <pc:chgData name="Daniel Downs" userId="dbccb83c08dfc046" providerId="LiveId" clId="{1BB8E5A5-74B3-444C-85C3-4A908F81FBD6}" dt="2020-06-25T16:21:37.450" v="319" actId="20577"/>
        <pc:sldMkLst>
          <pc:docMk/>
          <pc:sldMk cId="0" sldId="262"/>
        </pc:sldMkLst>
        <pc:spChg chg="mod">
          <ac:chgData name="Daniel Downs" userId="dbccb83c08dfc046" providerId="LiveId" clId="{1BB8E5A5-74B3-444C-85C3-4A908F81FBD6}" dt="2020-06-25T16:21:37.450" v="319" actId="20577"/>
          <ac:spMkLst>
            <pc:docMk/>
            <pc:sldMk cId="0" sldId="262"/>
            <ac:spMk id="91" creationId="{00000000-0000-0000-0000-000000000000}"/>
          </ac:spMkLst>
        </pc:spChg>
      </pc:sldChg>
      <pc:sldChg chg="modSp modAnim">
        <pc:chgData name="Daniel Downs" userId="dbccb83c08dfc046" providerId="LiveId" clId="{1BB8E5A5-74B3-444C-85C3-4A908F81FBD6}" dt="2020-06-27T18:29:25.174" v="431" actId="33524"/>
        <pc:sldMkLst>
          <pc:docMk/>
          <pc:sldMk cId="0" sldId="263"/>
        </pc:sldMkLst>
        <pc:spChg chg="mod">
          <ac:chgData name="Daniel Downs" userId="dbccb83c08dfc046" providerId="LiveId" clId="{1BB8E5A5-74B3-444C-85C3-4A908F81FBD6}" dt="2020-06-27T18:29:25.174" v="431" actId="33524"/>
          <ac:spMkLst>
            <pc:docMk/>
            <pc:sldMk cId="0" sldId="263"/>
            <ac:spMk id="97" creationId="{00000000-0000-0000-0000-000000000000}"/>
          </ac:spMkLst>
        </pc:spChg>
      </pc:sldChg>
      <pc:sldChg chg="modSp mod modAnim">
        <pc:chgData name="Daniel Downs" userId="dbccb83c08dfc046" providerId="LiveId" clId="{1BB8E5A5-74B3-444C-85C3-4A908F81FBD6}" dt="2020-06-25T16:21:52.398" v="324" actId="20577"/>
        <pc:sldMkLst>
          <pc:docMk/>
          <pc:sldMk cId="0" sldId="266"/>
        </pc:sldMkLst>
        <pc:spChg chg="mod">
          <ac:chgData name="Daniel Downs" userId="dbccb83c08dfc046" providerId="LiveId" clId="{1BB8E5A5-74B3-444C-85C3-4A908F81FBD6}" dt="2020-06-25T16:21:52.398" v="324" actId="20577"/>
          <ac:spMkLst>
            <pc:docMk/>
            <pc:sldMk cId="0" sldId="266"/>
            <ac:spMk id="126" creationId="{00000000-0000-0000-0000-000000000000}"/>
          </ac:spMkLst>
        </pc:spChg>
      </pc:sldChg>
      <pc:sldChg chg="modSp modAnim">
        <pc:chgData name="Daniel Downs" userId="dbccb83c08dfc046" providerId="LiveId" clId="{1BB8E5A5-74B3-444C-85C3-4A908F81FBD6}" dt="2020-06-25T16:22:01.447" v="328" actId="20577"/>
        <pc:sldMkLst>
          <pc:docMk/>
          <pc:sldMk cId="0" sldId="271"/>
        </pc:sldMkLst>
        <pc:spChg chg="mod">
          <ac:chgData name="Daniel Downs" userId="dbccb83c08dfc046" providerId="LiveId" clId="{1BB8E5A5-74B3-444C-85C3-4A908F81FBD6}" dt="2020-06-25T16:22:01.447" v="328" actId="20577"/>
          <ac:spMkLst>
            <pc:docMk/>
            <pc:sldMk cId="0" sldId="271"/>
            <ac:spMk id="159" creationId="{00000000-0000-0000-0000-000000000000}"/>
          </ac:spMkLst>
        </pc:spChg>
      </pc:sldChg>
      <pc:sldChg chg="modSp">
        <pc:chgData name="Daniel Downs" userId="dbccb83c08dfc046" providerId="LiveId" clId="{1BB8E5A5-74B3-444C-85C3-4A908F81FBD6}" dt="2020-06-27T18:36:17.334" v="438" actId="20577"/>
        <pc:sldMkLst>
          <pc:docMk/>
          <pc:sldMk cId="0" sldId="273"/>
        </pc:sldMkLst>
        <pc:spChg chg="mod">
          <ac:chgData name="Daniel Downs" userId="dbccb83c08dfc046" providerId="LiveId" clId="{1BB8E5A5-74B3-444C-85C3-4A908F81FBD6}" dt="2020-06-27T18:36:17.334" v="438" actId="20577"/>
          <ac:spMkLst>
            <pc:docMk/>
            <pc:sldMk cId="0" sldId="273"/>
            <ac:spMk id="174" creationId="{00000000-0000-0000-0000-000000000000}"/>
          </ac:spMkLst>
        </pc:spChg>
      </pc:sldChg>
      <pc:sldChg chg="modSp">
        <pc:chgData name="Daniel Downs" userId="dbccb83c08dfc046" providerId="LiveId" clId="{1BB8E5A5-74B3-444C-85C3-4A908F81FBD6}" dt="2020-06-27T18:37:01.001" v="439"/>
        <pc:sldMkLst>
          <pc:docMk/>
          <pc:sldMk cId="0" sldId="274"/>
        </pc:sldMkLst>
        <pc:spChg chg="mod">
          <ac:chgData name="Daniel Downs" userId="dbccb83c08dfc046" providerId="LiveId" clId="{1BB8E5A5-74B3-444C-85C3-4A908F81FBD6}" dt="2020-06-27T18:37:01.001" v="439"/>
          <ac:spMkLst>
            <pc:docMk/>
            <pc:sldMk cId="0" sldId="274"/>
            <ac:spMk id="181" creationId="{00000000-0000-0000-0000-000000000000}"/>
          </ac:spMkLst>
        </pc:spChg>
      </pc:sldChg>
      <pc:sldChg chg="modSp modAnim">
        <pc:chgData name="Daniel Downs" userId="dbccb83c08dfc046" providerId="LiveId" clId="{1BB8E5A5-74B3-444C-85C3-4A908F81FBD6}" dt="2020-06-25T16:22:13.375" v="332" actId="20577"/>
        <pc:sldMkLst>
          <pc:docMk/>
          <pc:sldMk cId="0" sldId="277"/>
        </pc:sldMkLst>
        <pc:spChg chg="mod">
          <ac:chgData name="Daniel Downs" userId="dbccb83c08dfc046" providerId="LiveId" clId="{1BB8E5A5-74B3-444C-85C3-4A908F81FBD6}" dt="2020-06-25T16:22:13.375" v="332" actId="20577"/>
          <ac:spMkLst>
            <pc:docMk/>
            <pc:sldMk cId="0" sldId="277"/>
            <ac:spMk id="200" creationId="{00000000-0000-0000-0000-000000000000}"/>
          </ac:spMkLst>
        </pc:spChg>
      </pc:sldChg>
      <pc:sldChg chg="modSp">
        <pc:chgData name="Daniel Downs" userId="dbccb83c08dfc046" providerId="LiveId" clId="{1BB8E5A5-74B3-444C-85C3-4A908F81FBD6}" dt="2020-06-25T16:14:31.462" v="250" actId="20577"/>
        <pc:sldMkLst>
          <pc:docMk/>
          <pc:sldMk cId="0" sldId="278"/>
        </pc:sldMkLst>
        <pc:spChg chg="mod">
          <ac:chgData name="Daniel Downs" userId="dbccb83c08dfc046" providerId="LiveId" clId="{1BB8E5A5-74B3-444C-85C3-4A908F81FBD6}" dt="2020-06-25T16:14:31.462" v="250" actId="20577"/>
          <ac:spMkLst>
            <pc:docMk/>
            <pc:sldMk cId="0" sldId="278"/>
            <ac:spMk id="207" creationId="{00000000-0000-0000-0000-000000000000}"/>
          </ac:spMkLst>
        </pc:spChg>
      </pc:sldChg>
      <pc:sldChg chg="modSp mod modAnim">
        <pc:chgData name="Daniel Downs" userId="dbccb83c08dfc046" providerId="LiveId" clId="{1BB8E5A5-74B3-444C-85C3-4A908F81FBD6}" dt="2020-06-25T16:25:03.221" v="373" actId="113"/>
        <pc:sldMkLst>
          <pc:docMk/>
          <pc:sldMk cId="0" sldId="279"/>
        </pc:sldMkLst>
        <pc:spChg chg="mod">
          <ac:chgData name="Daniel Downs" userId="dbccb83c08dfc046" providerId="LiveId" clId="{1BB8E5A5-74B3-444C-85C3-4A908F81FBD6}" dt="2020-06-25T16:25:03.221" v="373" actId="113"/>
          <ac:spMkLst>
            <pc:docMk/>
            <pc:sldMk cId="0" sldId="279"/>
            <ac:spMk id="213" creationId="{00000000-0000-0000-0000-000000000000}"/>
          </ac:spMkLst>
        </pc:spChg>
      </pc:sldChg>
      <pc:sldChg chg="modSp mod">
        <pc:chgData name="Daniel Downs" userId="dbccb83c08dfc046" providerId="LiveId" clId="{1BB8E5A5-74B3-444C-85C3-4A908F81FBD6}" dt="2020-06-25T16:23:31.851" v="356" actId="20577"/>
        <pc:sldMkLst>
          <pc:docMk/>
          <pc:sldMk cId="0" sldId="280"/>
        </pc:sldMkLst>
        <pc:spChg chg="mod">
          <ac:chgData name="Daniel Downs" userId="dbccb83c08dfc046" providerId="LiveId" clId="{1BB8E5A5-74B3-444C-85C3-4A908F81FBD6}" dt="2020-06-25T16:23:31.851" v="356" actId="20577"/>
          <ac:spMkLst>
            <pc:docMk/>
            <pc:sldMk cId="0" sldId="280"/>
            <ac:spMk id="219" creationId="{00000000-0000-0000-0000-000000000000}"/>
          </ac:spMkLst>
        </pc:spChg>
      </pc:sldChg>
      <pc:sldChg chg="modSp mod">
        <pc:chgData name="Daniel Downs" userId="dbccb83c08dfc046" providerId="LiveId" clId="{1BB8E5A5-74B3-444C-85C3-4A908F81FBD6}" dt="2020-06-25T16:28:29.111" v="384" actId="108"/>
        <pc:sldMkLst>
          <pc:docMk/>
          <pc:sldMk cId="0" sldId="281"/>
        </pc:sldMkLst>
        <pc:spChg chg="mod">
          <ac:chgData name="Daniel Downs" userId="dbccb83c08dfc046" providerId="LiveId" clId="{1BB8E5A5-74B3-444C-85C3-4A908F81FBD6}" dt="2020-06-25T16:28:29.111" v="384" actId="108"/>
          <ac:spMkLst>
            <pc:docMk/>
            <pc:sldMk cId="0" sldId="281"/>
            <ac:spMk id="224" creationId="{00000000-0000-0000-0000-000000000000}"/>
          </ac:spMkLst>
        </pc:spChg>
      </pc:sldChg>
      <pc:sldChg chg="modSp mod ord addAnim delAnim modAnim">
        <pc:chgData name="Daniel Downs" userId="dbccb83c08dfc046" providerId="LiveId" clId="{1BB8E5A5-74B3-444C-85C3-4A908F81FBD6}" dt="2020-06-25T16:23:24.268" v="352" actId="113"/>
        <pc:sldMkLst>
          <pc:docMk/>
          <pc:sldMk cId="0" sldId="282"/>
        </pc:sldMkLst>
        <pc:spChg chg="mod">
          <ac:chgData name="Daniel Downs" userId="dbccb83c08dfc046" providerId="LiveId" clId="{1BB8E5A5-74B3-444C-85C3-4A908F81FBD6}" dt="2020-06-25T16:23:24.268" v="352" actId="113"/>
          <ac:spMkLst>
            <pc:docMk/>
            <pc:sldMk cId="0" sldId="282"/>
            <ac:spMk id="240" creationId="{00000000-0000-0000-0000-000000000000}"/>
          </ac:spMkLst>
        </pc:spChg>
      </pc:sldChg>
      <pc:sldChg chg="modSp mod modAnim">
        <pc:chgData name="Daniel Downs" userId="dbccb83c08dfc046" providerId="LiveId" clId="{1BB8E5A5-74B3-444C-85C3-4A908F81FBD6}" dt="2020-06-25T16:23:40.696" v="362" actId="20577"/>
        <pc:sldMkLst>
          <pc:docMk/>
          <pc:sldMk cId="0" sldId="283"/>
        </pc:sldMkLst>
        <pc:spChg chg="mod">
          <ac:chgData name="Daniel Downs" userId="dbccb83c08dfc046" providerId="LiveId" clId="{1BB8E5A5-74B3-444C-85C3-4A908F81FBD6}" dt="2020-06-25T16:23:40.696" v="362" actId="20577"/>
          <ac:spMkLst>
            <pc:docMk/>
            <pc:sldMk cId="0" sldId="283"/>
            <ac:spMk id="247" creationId="{00000000-0000-0000-0000-000000000000}"/>
          </ac:spMkLst>
        </pc:spChg>
      </pc:sldChg>
      <pc:sldChg chg="modSp mod">
        <pc:chgData name="Daniel Downs" userId="dbccb83c08dfc046" providerId="LiveId" clId="{1BB8E5A5-74B3-444C-85C3-4A908F81FBD6}" dt="2020-06-27T18:41:12.633" v="440"/>
        <pc:sldMkLst>
          <pc:docMk/>
          <pc:sldMk cId="0" sldId="284"/>
        </pc:sldMkLst>
        <pc:spChg chg="mod">
          <ac:chgData name="Daniel Downs" userId="dbccb83c08dfc046" providerId="LiveId" clId="{1BB8E5A5-74B3-444C-85C3-4A908F81FBD6}" dt="2020-06-27T18:41:12.633" v="440"/>
          <ac:spMkLst>
            <pc:docMk/>
            <pc:sldMk cId="0" sldId="284"/>
            <ac:spMk id="252" creationId="{00000000-0000-0000-0000-000000000000}"/>
          </ac:spMkLst>
        </pc:spChg>
      </pc:sldChg>
      <pc:sldChg chg="modSp modAnim modNotes">
        <pc:chgData name="Daniel Downs" userId="dbccb83c08dfc046" providerId="LiveId" clId="{1BB8E5A5-74B3-444C-85C3-4A908F81FBD6}" dt="2020-06-25T16:20:43.476" v="286" actId="20577"/>
        <pc:sldMkLst>
          <pc:docMk/>
          <pc:sldMk cId="2363083911" sldId="288"/>
        </pc:sldMkLst>
        <pc:spChg chg="mod">
          <ac:chgData name="Daniel Downs" userId="dbccb83c08dfc046" providerId="LiveId" clId="{1BB8E5A5-74B3-444C-85C3-4A908F81FBD6}" dt="2020-06-25T16:20:43.476" v="286" actId="20577"/>
          <ac:spMkLst>
            <pc:docMk/>
            <pc:sldMk cId="2363083911" sldId="288"/>
            <ac:spMk id="4" creationId="{97344C71-364E-4E7B-9BB5-A09ECFEE0609}"/>
          </ac:spMkLst>
        </pc:spChg>
      </pc:sldChg>
      <pc:sldChg chg="modSp modAnim modNotes">
        <pc:chgData name="Daniel Downs" userId="dbccb83c08dfc046" providerId="LiveId" clId="{1BB8E5A5-74B3-444C-85C3-4A908F81FBD6}" dt="2020-06-25T16:20:49.524" v="290" actId="20577"/>
        <pc:sldMkLst>
          <pc:docMk/>
          <pc:sldMk cId="668489795" sldId="290"/>
        </pc:sldMkLst>
        <pc:spChg chg="mod">
          <ac:chgData name="Daniel Downs" userId="dbccb83c08dfc046" providerId="LiveId" clId="{1BB8E5A5-74B3-444C-85C3-4A908F81FBD6}" dt="2020-06-25T16:20:49.524" v="290" actId="20577"/>
          <ac:spMkLst>
            <pc:docMk/>
            <pc:sldMk cId="668489795" sldId="290"/>
            <ac:spMk id="4" creationId="{97344C71-364E-4E7B-9BB5-A09ECFEE0609}"/>
          </ac:spMkLst>
        </pc:spChg>
      </pc:sldChg>
      <pc:sldChg chg="modSp modAnim">
        <pc:chgData name="Daniel Downs" userId="dbccb83c08dfc046" providerId="LiveId" clId="{1BB8E5A5-74B3-444C-85C3-4A908F81FBD6}" dt="2020-06-25T16:20:36.062" v="282" actId="20577"/>
        <pc:sldMkLst>
          <pc:docMk/>
          <pc:sldMk cId="189480649" sldId="291"/>
        </pc:sldMkLst>
        <pc:spChg chg="mod">
          <ac:chgData name="Daniel Downs" userId="dbccb83c08dfc046" providerId="LiveId" clId="{1BB8E5A5-74B3-444C-85C3-4A908F81FBD6}" dt="2020-06-25T16:20:36.062" v="282" actId="20577"/>
          <ac:spMkLst>
            <pc:docMk/>
            <pc:sldMk cId="189480649" sldId="291"/>
            <ac:spMk id="4" creationId="{170043CC-D0A2-43CE-B608-776D78204DF4}"/>
          </ac:spMkLst>
        </pc:spChg>
      </pc:sldChg>
      <pc:sldChg chg="modSp modAnim modNotes">
        <pc:chgData name="Daniel Downs" userId="dbccb83c08dfc046" providerId="LiveId" clId="{1BB8E5A5-74B3-444C-85C3-4A908F81FBD6}" dt="2020-06-25T16:20:55.208" v="294" actId="20577"/>
        <pc:sldMkLst>
          <pc:docMk/>
          <pc:sldMk cId="3157171967" sldId="292"/>
        </pc:sldMkLst>
        <pc:spChg chg="mod">
          <ac:chgData name="Daniel Downs" userId="dbccb83c08dfc046" providerId="LiveId" clId="{1BB8E5A5-74B3-444C-85C3-4A908F81FBD6}" dt="2020-06-25T16:20:55.208" v="294" actId="20577"/>
          <ac:spMkLst>
            <pc:docMk/>
            <pc:sldMk cId="3157171967" sldId="292"/>
            <ac:spMk id="4" creationId="{97344C71-364E-4E7B-9BB5-A09ECFEE0609}"/>
          </ac:spMkLst>
        </pc:spChg>
      </pc:sldChg>
      <pc:sldChg chg="modSp modNotes">
        <pc:chgData name="Daniel Downs" userId="dbccb83c08dfc046" providerId="LiveId" clId="{1BB8E5A5-74B3-444C-85C3-4A908F81FBD6}" dt="2020-06-25T03:54:29.693" v="24" actId="20577"/>
        <pc:sldMkLst>
          <pc:docMk/>
          <pc:sldMk cId="2058424158" sldId="293"/>
        </pc:sldMkLst>
        <pc:spChg chg="mod">
          <ac:chgData name="Daniel Downs" userId="dbccb83c08dfc046" providerId="LiveId" clId="{1BB8E5A5-74B3-444C-85C3-4A908F81FBD6}" dt="2020-06-25T03:54:29.693" v="24" actId="20577"/>
          <ac:spMkLst>
            <pc:docMk/>
            <pc:sldMk cId="2058424158" sldId="293"/>
            <ac:spMk id="4" creationId="{97344C71-364E-4E7B-9BB5-A09ECFEE0609}"/>
          </ac:spMkLst>
        </pc:spChg>
      </pc:sldChg>
      <pc:sldChg chg="delSp modSp add mod delAnim modAnim">
        <pc:chgData name="Daniel Downs" userId="dbccb83c08dfc046" providerId="LiveId" clId="{1BB8E5A5-74B3-444C-85C3-4A908F81FBD6}" dt="2020-06-26T16:35:15.666" v="420" actId="12"/>
        <pc:sldMkLst>
          <pc:docMk/>
          <pc:sldMk cId="2254631624" sldId="294"/>
        </pc:sldMkLst>
        <pc:spChg chg="mod">
          <ac:chgData name="Daniel Downs" userId="dbccb83c08dfc046" providerId="LiveId" clId="{1BB8E5A5-74B3-444C-85C3-4A908F81FBD6}" dt="2020-06-26T16:35:15.666" v="420" actId="12"/>
          <ac:spMkLst>
            <pc:docMk/>
            <pc:sldMk cId="2254631624" sldId="294"/>
            <ac:spMk id="108" creationId="{00000000-0000-0000-0000-000000000000}"/>
          </ac:spMkLst>
        </pc:spChg>
        <pc:spChg chg="del">
          <ac:chgData name="Daniel Downs" userId="dbccb83c08dfc046" providerId="LiveId" clId="{1BB8E5A5-74B3-444C-85C3-4A908F81FBD6}" dt="2020-06-26T16:34:43.224" v="390" actId="478"/>
          <ac:spMkLst>
            <pc:docMk/>
            <pc:sldMk cId="2254631624" sldId="294"/>
            <ac:spMk id="109" creationId="{00000000-0000-0000-0000-000000000000}"/>
          </ac:spMkLst>
        </pc:spChg>
        <pc:spChg chg="del">
          <ac:chgData name="Daniel Downs" userId="dbccb83c08dfc046" providerId="LiveId" clId="{1BB8E5A5-74B3-444C-85C3-4A908F81FBD6}" dt="2020-06-26T16:34:41.140" v="389" actId="478"/>
          <ac:spMkLst>
            <pc:docMk/>
            <pc:sldMk cId="2254631624" sldId="294"/>
            <ac:spMk id="110" creationId="{00000000-0000-0000-0000-000000000000}"/>
          </ac:spMkLst>
        </pc:spChg>
        <pc:grpChg chg="del">
          <ac:chgData name="Daniel Downs" userId="dbccb83c08dfc046" providerId="LiveId" clId="{1BB8E5A5-74B3-444C-85C3-4A908F81FBD6}" dt="2020-06-26T16:34:39.086" v="388" actId="478"/>
          <ac:grpSpMkLst>
            <pc:docMk/>
            <pc:sldMk cId="2254631624" sldId="294"/>
            <ac:grpSpMk id="111" creationId="{00000000-0000-0000-0000-000000000000}"/>
          </ac:grpSpMkLst>
        </pc:grpChg>
      </pc:sldChg>
      <pc:sldChg chg="modSp add">
        <pc:chgData name="Daniel Downs" userId="dbccb83c08dfc046" providerId="LiveId" clId="{1BB8E5A5-74B3-444C-85C3-4A908F81FBD6}" dt="2020-06-26T16:37:21.747" v="425" actId="20577"/>
        <pc:sldMkLst>
          <pc:docMk/>
          <pc:sldMk cId="3767403857" sldId="295"/>
        </pc:sldMkLst>
        <pc:spChg chg="mod">
          <ac:chgData name="Daniel Downs" userId="dbccb83c08dfc046" providerId="LiveId" clId="{1BB8E5A5-74B3-444C-85C3-4A908F81FBD6}" dt="2020-06-26T16:37:21.747" v="425" actId="20577"/>
          <ac:spMkLst>
            <pc:docMk/>
            <pc:sldMk cId="3767403857" sldId="295"/>
            <ac:spMk id="108" creationId="{00000000-0000-0000-0000-000000000000}"/>
          </ac:spMkLst>
        </pc:spChg>
      </pc:sldChg>
      <pc:sldChg chg="modSp add">
        <pc:chgData name="Daniel Downs" userId="dbccb83c08dfc046" providerId="LiveId" clId="{1BB8E5A5-74B3-444C-85C3-4A908F81FBD6}" dt="2020-06-26T16:38:39.727" v="428" actId="20577"/>
        <pc:sldMkLst>
          <pc:docMk/>
          <pc:sldMk cId="3206242939" sldId="296"/>
        </pc:sldMkLst>
        <pc:spChg chg="mod">
          <ac:chgData name="Daniel Downs" userId="dbccb83c08dfc046" providerId="LiveId" clId="{1BB8E5A5-74B3-444C-85C3-4A908F81FBD6}" dt="2020-06-26T16:38:39.727" v="428" actId="20577"/>
          <ac:spMkLst>
            <pc:docMk/>
            <pc:sldMk cId="3206242939" sldId="296"/>
            <ac:spMk id="10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As stated by the College Board</a:t>
            </a:r>
          </a:p>
        </p:txBody>
      </p:sp>
    </p:spTree>
    <p:extLst>
      <p:ext uri="{BB962C8B-B14F-4D97-AF65-F5344CB8AC3E}">
        <p14:creationId xmlns:p14="http://schemas.microsoft.com/office/powerpoint/2010/main" val="14764980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8985dbbf29_0_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8985dbbf29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8985dbbf29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8985dbbf29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8985dbbf29_0_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8985dbbf29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8985dbbf29_0_3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8985dbbf29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985dbbf29_0_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8985dbbf2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985dbbf29_0_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8985dbbf2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669134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8985dbbf29_0_5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8985dbbf29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8985dbbf29_0_6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8985dbbf29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8985dbbf29_0_6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8985dbbf29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8985dbbf29_0_7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8985dbbf29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dirty="0"/>
              <a:t>As stated by the College Board</a:t>
            </a:r>
          </a:p>
          <a:p>
            <a:endParaRPr lang="en-US" dirty="0"/>
          </a:p>
        </p:txBody>
      </p:sp>
    </p:spTree>
    <p:extLst>
      <p:ext uri="{BB962C8B-B14F-4D97-AF65-F5344CB8AC3E}">
        <p14:creationId xmlns:p14="http://schemas.microsoft.com/office/powerpoint/2010/main" val="20228227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8985dbbf29_0_8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8985dbbf29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8985dbbf29_0_8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8985dbbf29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8985dbbf29_0_9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8985dbbf29_0_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8985dbbf29_0_9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8985dbbf29_0_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8985dbbf29_0_10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8985dbbf29_0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8985dbbf29_0_1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8985dbbf2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985dbbf29_0_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8985dbbf2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656261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8985dbbf29_0_1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8985dbbf29_0_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8985dbbf29_0_1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8985dbbf29_0_1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 bias is a prejudice in favor of or against something. EVERYONE has a bias, it is unavoidable in science. Many researchers are trying to prove something by their experiments, and that in itself is a bias. This can affect an experiment because researchers can interpret or design an experiment around their bias. This is why there are blind, and even double blind studies to help eliminate bias in experiments.</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80c220bbc4_0_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80c220bbc4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dirty="0"/>
              <a:t>As stated by the College Board</a:t>
            </a:r>
          </a:p>
          <a:p>
            <a:endParaRPr lang="en-US" dirty="0"/>
          </a:p>
        </p:txBody>
      </p:sp>
    </p:spTree>
    <p:extLst>
      <p:ext uri="{BB962C8B-B14F-4D97-AF65-F5344CB8AC3E}">
        <p14:creationId xmlns:p14="http://schemas.microsoft.com/office/powerpoint/2010/main" val="29498946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8985dbbf29_0_14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8985dbbf29_0_1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8985dbbf29_0_15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8985dbbf29_0_1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8985dbbf29_0_15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8985dbbf29_0_1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8985dbbf29_0_16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8985dbbf29_0_1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8985dbbf29_0_17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 name="Google Shape;222;g8985dbbf29_0_1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8985dbbf29_0_18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4" name="Google Shape;244;g8985dbbf29_0_1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g8985dbbf29_0_19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0" name="Google Shape;250;g8985dbbf29_0_1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80c220bbc4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80c220bbc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For the negative control: If the group receiving the new drug shows improvement, it needs to be compared to the placebo group. The treatment is only effective if the treatment group shows more improvement than the placebo group.</a:t>
            </a:r>
            <a:endParaRPr/>
          </a:p>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80c220bbc4_0_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1" name="Google Shape;271;g80c220bbc4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985dbbf29_0_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8985dbbf2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63118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dirty="0"/>
              <a:t>As stated by the College Board</a:t>
            </a:r>
          </a:p>
          <a:p>
            <a:endParaRPr lang="en-US" dirty="0"/>
          </a:p>
        </p:txBody>
      </p:sp>
    </p:spTree>
    <p:extLst>
      <p:ext uri="{BB962C8B-B14F-4D97-AF65-F5344CB8AC3E}">
        <p14:creationId xmlns:p14="http://schemas.microsoft.com/office/powerpoint/2010/main" val="36182563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dirty="0"/>
              <a:t>As stated by the College Board</a:t>
            </a:r>
          </a:p>
          <a:p>
            <a:endParaRPr lang="en-US" dirty="0"/>
          </a:p>
        </p:txBody>
      </p:sp>
    </p:spTree>
    <p:extLst>
      <p:ext uri="{BB962C8B-B14F-4D97-AF65-F5344CB8AC3E}">
        <p14:creationId xmlns:p14="http://schemas.microsoft.com/office/powerpoint/2010/main" val="1311774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8985dbbf29_0_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8985dbbf29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8985dbbf29_0_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8985dbbf29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8985dbbf29_0_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8985dbbf29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311700" y="3778833"/>
            <a:ext cx="8520600" cy="10569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5"/>
        <p:cNvGrpSpPr/>
        <p:nvPr/>
      </p:nvGrpSpPr>
      <p:grpSpPr>
        <a:xfrm>
          <a:off x="0" y="0"/>
          <a:ext cx="0" cy="0"/>
          <a:chOff x="0" y="0"/>
          <a:chExt cx="0" cy="0"/>
        </a:xfrm>
      </p:grpSpPr>
      <p:sp>
        <p:nvSpPr>
          <p:cNvPr id="46" name="Google Shape;46;p11"/>
          <p:cNvSpPr txBox="1">
            <a:spLocks noGrp="1"/>
          </p:cNvSpPr>
          <p:nvPr>
            <p:ph type="title" hasCustomPrompt="1"/>
          </p:nvPr>
        </p:nvSpPr>
        <p:spPr>
          <a:xfrm>
            <a:off x="311700" y="1474833"/>
            <a:ext cx="8520600" cy="26181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a:spLocks noGrp="1"/>
          </p:cNvSpPr>
          <p:nvPr>
            <p:ph type="body" idx="1"/>
          </p:nvPr>
        </p:nvSpPr>
        <p:spPr>
          <a:xfrm>
            <a:off x="311700" y="4202967"/>
            <a:ext cx="8520600" cy="1734300"/>
          </a:xfrm>
          <a:prstGeom prst="rect">
            <a:avLst/>
          </a:prstGeom>
        </p:spPr>
        <p:txBody>
          <a:bodyPr spcFirstLastPara="1" wrap="square" lIns="91425" tIns="91425" rIns="91425" bIns="91425" anchor="t" anchorCtr="0">
            <a:noAutofit/>
          </a:bodyPr>
          <a:lstStyle>
            <a:lvl1pPr marL="457200" lvl="0" indent="-406400" algn="ctr">
              <a:spcBef>
                <a:spcPts val="0"/>
              </a:spcBef>
              <a:spcAft>
                <a:spcPts val="0"/>
              </a:spcAft>
              <a:buSzPts val="2800"/>
              <a:buChar char="●"/>
              <a:defRPr/>
            </a:lvl1pPr>
            <a:lvl2pPr marL="914400" lvl="1" indent="-406400" algn="ctr">
              <a:spcBef>
                <a:spcPts val="1600"/>
              </a:spcBef>
              <a:spcAft>
                <a:spcPts val="0"/>
              </a:spcAft>
              <a:buSzPts val="2800"/>
              <a:buChar char="○"/>
              <a:defRPr/>
            </a:lvl2pPr>
            <a:lvl3pPr marL="1371600" lvl="2" indent="-393700" algn="ctr">
              <a:spcBef>
                <a:spcPts val="1600"/>
              </a:spcBef>
              <a:spcAft>
                <a:spcPts val="0"/>
              </a:spcAft>
              <a:buSzPts val="2600"/>
              <a:buChar char="■"/>
              <a:defRPr/>
            </a:lvl3pPr>
            <a:lvl4pPr marL="1828800" lvl="3" indent="-393700" algn="ctr">
              <a:spcBef>
                <a:spcPts val="1600"/>
              </a:spcBef>
              <a:spcAft>
                <a:spcPts val="0"/>
              </a:spcAft>
              <a:buSzPts val="2600"/>
              <a:buChar char="●"/>
              <a:defRPr/>
            </a:lvl4pPr>
            <a:lvl5pPr marL="2286000" lvl="4" indent="-393700" algn="ctr">
              <a:spcBef>
                <a:spcPts val="1600"/>
              </a:spcBef>
              <a:spcAft>
                <a:spcPts val="0"/>
              </a:spcAft>
              <a:buSzPts val="26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8" name="Google Shape;48;p11"/>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1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311700" y="2867800"/>
            <a:ext cx="8520600" cy="11223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6" name="Google Shape;16;p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lvl1pPr lvl="0">
              <a:spcBef>
                <a:spcPts val="0"/>
              </a:spcBef>
              <a:spcAft>
                <a:spcPts val="0"/>
              </a:spcAft>
              <a:buSzPts val="5400"/>
              <a:buNone/>
              <a:defRPr/>
            </a:lvl1pPr>
            <a:lvl2pPr lvl="1">
              <a:spcBef>
                <a:spcPts val="0"/>
              </a:spcBef>
              <a:spcAft>
                <a:spcPts val="0"/>
              </a:spcAft>
              <a:buSzPts val="5400"/>
              <a:buNone/>
              <a:defRPr/>
            </a:lvl2pPr>
            <a:lvl3pPr lvl="2">
              <a:spcBef>
                <a:spcPts val="0"/>
              </a:spcBef>
              <a:spcAft>
                <a:spcPts val="0"/>
              </a:spcAft>
              <a:buSzPts val="5400"/>
              <a:buNone/>
              <a:defRPr/>
            </a:lvl3pPr>
            <a:lvl4pPr lvl="3">
              <a:spcBef>
                <a:spcPts val="0"/>
              </a:spcBef>
              <a:spcAft>
                <a:spcPts val="0"/>
              </a:spcAft>
              <a:buSzPts val="5400"/>
              <a:buNone/>
              <a:defRPr/>
            </a:lvl4pPr>
            <a:lvl5pPr lvl="4">
              <a:spcBef>
                <a:spcPts val="0"/>
              </a:spcBef>
              <a:spcAft>
                <a:spcPts val="0"/>
              </a:spcAft>
              <a:buSzPts val="5400"/>
              <a:buNone/>
              <a:defRPr/>
            </a:lvl5pPr>
            <a:lvl6pPr lvl="5">
              <a:spcBef>
                <a:spcPts val="0"/>
              </a:spcBef>
              <a:spcAft>
                <a:spcPts val="0"/>
              </a:spcAft>
              <a:buSzPts val="5400"/>
              <a:buNone/>
              <a:defRPr/>
            </a:lvl6pPr>
            <a:lvl7pPr lvl="6">
              <a:spcBef>
                <a:spcPts val="0"/>
              </a:spcBef>
              <a:spcAft>
                <a:spcPts val="0"/>
              </a:spcAft>
              <a:buSzPts val="5400"/>
              <a:buNone/>
              <a:defRPr/>
            </a:lvl7pPr>
            <a:lvl8pPr lvl="7">
              <a:spcBef>
                <a:spcPts val="0"/>
              </a:spcBef>
              <a:spcAft>
                <a:spcPts val="0"/>
              </a:spcAft>
              <a:buSzPts val="5400"/>
              <a:buNone/>
              <a:defRPr/>
            </a:lvl8pPr>
            <a:lvl9pPr lvl="8">
              <a:spcBef>
                <a:spcPts val="0"/>
              </a:spcBef>
              <a:spcAft>
                <a:spcPts val="0"/>
              </a:spcAft>
              <a:buSzPts val="5400"/>
              <a:buNone/>
              <a:defRPr/>
            </a:lvl9pPr>
          </a:lstStyle>
          <a:p>
            <a:endParaRPr/>
          </a:p>
        </p:txBody>
      </p:sp>
      <p:sp>
        <p:nvSpPr>
          <p:cNvPr id="19" name="Google Shape;19;p4"/>
          <p:cNvSpPr txBox="1">
            <a:spLocks noGrp="1"/>
          </p:cNvSpPr>
          <p:nvPr>
            <p:ph type="body" idx="1"/>
          </p:nvPr>
        </p:nvSpPr>
        <p:spPr>
          <a:xfrm>
            <a:off x="311700" y="1100799"/>
            <a:ext cx="8520600" cy="4991100"/>
          </a:xfrm>
          <a:prstGeom prst="rect">
            <a:avLst/>
          </a:prstGeom>
        </p:spPr>
        <p:txBody>
          <a:bodyPr spcFirstLastPara="1" wrap="square" lIns="91425" tIns="91425" rIns="91425" bIns="91425" anchor="t" anchorCtr="0">
            <a:noAutofit/>
          </a:bodyPr>
          <a:lstStyle>
            <a:lvl1pPr marL="457200" lvl="0" indent="-406400">
              <a:spcBef>
                <a:spcPts val="0"/>
              </a:spcBef>
              <a:spcAft>
                <a:spcPts val="0"/>
              </a:spcAft>
              <a:buSzPts val="2800"/>
              <a:buChar char="●"/>
              <a:defRPr/>
            </a:lvl1pPr>
            <a:lvl2pPr marL="914400" lvl="1" indent="-406400">
              <a:spcBef>
                <a:spcPts val="1600"/>
              </a:spcBef>
              <a:spcAft>
                <a:spcPts val="0"/>
              </a:spcAft>
              <a:buSzPts val="2800"/>
              <a:buChar char="○"/>
              <a:defRPr/>
            </a:lvl2pPr>
            <a:lvl3pPr marL="1371600" lvl="2" indent="-393700">
              <a:spcBef>
                <a:spcPts val="1600"/>
              </a:spcBef>
              <a:spcAft>
                <a:spcPts val="0"/>
              </a:spcAft>
              <a:buSzPts val="2600"/>
              <a:buChar char="■"/>
              <a:defRPr/>
            </a:lvl3pPr>
            <a:lvl4pPr marL="1828800" lvl="3" indent="-393700">
              <a:spcBef>
                <a:spcPts val="1600"/>
              </a:spcBef>
              <a:spcAft>
                <a:spcPts val="0"/>
              </a:spcAft>
              <a:buSzPts val="2600"/>
              <a:buChar char="●"/>
              <a:defRPr/>
            </a:lvl4pPr>
            <a:lvl5pPr marL="2286000" lvl="4" indent="-393700">
              <a:spcBef>
                <a:spcPts val="1600"/>
              </a:spcBef>
              <a:spcAft>
                <a:spcPts val="0"/>
              </a:spcAft>
              <a:buSzPts val="26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0" name="Google Shape;20;p4"/>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lvl1pPr lvl="0">
              <a:spcBef>
                <a:spcPts val="0"/>
              </a:spcBef>
              <a:spcAft>
                <a:spcPts val="0"/>
              </a:spcAft>
              <a:buSzPts val="5400"/>
              <a:buNone/>
              <a:defRPr/>
            </a:lvl1pPr>
            <a:lvl2pPr lvl="1">
              <a:spcBef>
                <a:spcPts val="0"/>
              </a:spcBef>
              <a:spcAft>
                <a:spcPts val="0"/>
              </a:spcAft>
              <a:buSzPts val="5400"/>
              <a:buNone/>
              <a:defRPr/>
            </a:lvl2pPr>
            <a:lvl3pPr lvl="2">
              <a:spcBef>
                <a:spcPts val="0"/>
              </a:spcBef>
              <a:spcAft>
                <a:spcPts val="0"/>
              </a:spcAft>
              <a:buSzPts val="5400"/>
              <a:buNone/>
              <a:defRPr/>
            </a:lvl3pPr>
            <a:lvl4pPr lvl="3">
              <a:spcBef>
                <a:spcPts val="0"/>
              </a:spcBef>
              <a:spcAft>
                <a:spcPts val="0"/>
              </a:spcAft>
              <a:buSzPts val="5400"/>
              <a:buNone/>
              <a:defRPr/>
            </a:lvl4pPr>
            <a:lvl5pPr lvl="4">
              <a:spcBef>
                <a:spcPts val="0"/>
              </a:spcBef>
              <a:spcAft>
                <a:spcPts val="0"/>
              </a:spcAft>
              <a:buSzPts val="5400"/>
              <a:buNone/>
              <a:defRPr/>
            </a:lvl5pPr>
            <a:lvl6pPr lvl="5">
              <a:spcBef>
                <a:spcPts val="0"/>
              </a:spcBef>
              <a:spcAft>
                <a:spcPts val="0"/>
              </a:spcAft>
              <a:buSzPts val="5400"/>
              <a:buNone/>
              <a:defRPr/>
            </a:lvl6pPr>
            <a:lvl7pPr lvl="6">
              <a:spcBef>
                <a:spcPts val="0"/>
              </a:spcBef>
              <a:spcAft>
                <a:spcPts val="0"/>
              </a:spcAft>
              <a:buSzPts val="5400"/>
              <a:buNone/>
              <a:defRPr/>
            </a:lvl7pPr>
            <a:lvl8pPr lvl="7">
              <a:spcBef>
                <a:spcPts val="0"/>
              </a:spcBef>
              <a:spcAft>
                <a:spcPts val="0"/>
              </a:spcAft>
              <a:buSzPts val="5400"/>
              <a:buNone/>
              <a:defRPr/>
            </a:lvl8pPr>
            <a:lvl9pPr lvl="8">
              <a:spcBef>
                <a:spcPts val="0"/>
              </a:spcBef>
              <a:spcAft>
                <a:spcPts val="0"/>
              </a:spcAft>
              <a:buSzPts val="5400"/>
              <a:buNone/>
              <a:defRPr/>
            </a:lvl9pPr>
          </a:lstStyle>
          <a:p>
            <a:endParaRPr/>
          </a:p>
        </p:txBody>
      </p:sp>
      <p:sp>
        <p:nvSpPr>
          <p:cNvPr id="23" name="Google Shape;23;p5"/>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5" name="Google Shape;25;p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lvl1pPr lvl="0">
              <a:spcBef>
                <a:spcPts val="0"/>
              </a:spcBef>
              <a:spcAft>
                <a:spcPts val="0"/>
              </a:spcAft>
              <a:buSzPts val="5400"/>
              <a:buNone/>
              <a:defRPr/>
            </a:lvl1pPr>
            <a:lvl2pPr lvl="1">
              <a:spcBef>
                <a:spcPts val="0"/>
              </a:spcBef>
              <a:spcAft>
                <a:spcPts val="0"/>
              </a:spcAft>
              <a:buSzPts val="5400"/>
              <a:buNone/>
              <a:defRPr/>
            </a:lvl2pPr>
            <a:lvl3pPr lvl="2">
              <a:spcBef>
                <a:spcPts val="0"/>
              </a:spcBef>
              <a:spcAft>
                <a:spcPts val="0"/>
              </a:spcAft>
              <a:buSzPts val="5400"/>
              <a:buNone/>
              <a:defRPr/>
            </a:lvl3pPr>
            <a:lvl4pPr lvl="3">
              <a:spcBef>
                <a:spcPts val="0"/>
              </a:spcBef>
              <a:spcAft>
                <a:spcPts val="0"/>
              </a:spcAft>
              <a:buSzPts val="5400"/>
              <a:buNone/>
              <a:defRPr/>
            </a:lvl4pPr>
            <a:lvl5pPr lvl="4">
              <a:spcBef>
                <a:spcPts val="0"/>
              </a:spcBef>
              <a:spcAft>
                <a:spcPts val="0"/>
              </a:spcAft>
              <a:buSzPts val="5400"/>
              <a:buNone/>
              <a:defRPr/>
            </a:lvl5pPr>
            <a:lvl6pPr lvl="5">
              <a:spcBef>
                <a:spcPts val="0"/>
              </a:spcBef>
              <a:spcAft>
                <a:spcPts val="0"/>
              </a:spcAft>
              <a:buSzPts val="5400"/>
              <a:buNone/>
              <a:defRPr/>
            </a:lvl6pPr>
            <a:lvl7pPr lvl="6">
              <a:spcBef>
                <a:spcPts val="0"/>
              </a:spcBef>
              <a:spcAft>
                <a:spcPts val="0"/>
              </a:spcAft>
              <a:buSzPts val="5400"/>
              <a:buNone/>
              <a:defRPr/>
            </a:lvl7pPr>
            <a:lvl8pPr lvl="7">
              <a:spcBef>
                <a:spcPts val="0"/>
              </a:spcBef>
              <a:spcAft>
                <a:spcPts val="0"/>
              </a:spcAft>
              <a:buSzPts val="5400"/>
              <a:buNone/>
              <a:defRPr/>
            </a:lvl8pPr>
            <a:lvl9pPr lvl="8">
              <a:spcBef>
                <a:spcPts val="0"/>
              </a:spcBef>
              <a:spcAft>
                <a:spcPts val="0"/>
              </a:spcAft>
              <a:buSzPts val="5400"/>
              <a:buNone/>
              <a:defRPr/>
            </a:lvl9pPr>
          </a:lstStyle>
          <a:p>
            <a:endParaRPr/>
          </a:p>
        </p:txBody>
      </p:sp>
      <p:sp>
        <p:nvSpPr>
          <p:cNvPr id="28" name="Google Shape;28;p6"/>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740800"/>
            <a:ext cx="2808000" cy="1007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1" name="Google Shape;31;p7"/>
          <p:cNvSpPr txBox="1">
            <a:spLocks noGrp="1"/>
          </p:cNvSpPr>
          <p:nvPr>
            <p:ph type="body" idx="1"/>
          </p:nvPr>
        </p:nvSpPr>
        <p:spPr>
          <a:xfrm>
            <a:off x="311700" y="1852800"/>
            <a:ext cx="2808000" cy="42393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2" name="Google Shape;32;p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600200"/>
            <a:ext cx="6367800" cy="54543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5" name="Google Shape;35;p8"/>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Google Shape;37;p9"/>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9"/>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9" name="Google Shape;39;p9"/>
          <p:cNvSpPr txBox="1">
            <a:spLocks noGrp="1"/>
          </p:cNvSpPr>
          <p:nvPr>
            <p:ph type="subTitle" idx="1"/>
          </p:nvPr>
        </p:nvSpPr>
        <p:spPr>
          <a:xfrm>
            <a:off x="265500" y="3737433"/>
            <a:ext cx="4045200" cy="16467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0" name="Google Shape;40;p9"/>
          <p:cNvSpPr txBox="1">
            <a:spLocks noGrp="1"/>
          </p:cNvSpPr>
          <p:nvPr>
            <p:ph type="body" idx="2"/>
          </p:nvPr>
        </p:nvSpPr>
        <p:spPr>
          <a:xfrm>
            <a:off x="4939500" y="965433"/>
            <a:ext cx="3837000" cy="4926900"/>
          </a:xfrm>
          <a:prstGeom prst="rect">
            <a:avLst/>
          </a:prstGeom>
        </p:spPr>
        <p:txBody>
          <a:bodyPr spcFirstLastPara="1" wrap="square" lIns="91425" tIns="91425" rIns="91425" bIns="91425" anchor="ctr" anchorCtr="0">
            <a:noAutofit/>
          </a:bodyPr>
          <a:lstStyle>
            <a:lvl1pPr marL="457200" lvl="0" indent="-406400">
              <a:spcBef>
                <a:spcPts val="0"/>
              </a:spcBef>
              <a:spcAft>
                <a:spcPts val="0"/>
              </a:spcAft>
              <a:buSzPts val="2800"/>
              <a:buChar char="●"/>
              <a:defRPr/>
            </a:lvl1pPr>
            <a:lvl2pPr marL="914400" lvl="1" indent="-406400">
              <a:spcBef>
                <a:spcPts val="1600"/>
              </a:spcBef>
              <a:spcAft>
                <a:spcPts val="0"/>
              </a:spcAft>
              <a:buSzPts val="2800"/>
              <a:buChar char="○"/>
              <a:defRPr/>
            </a:lvl2pPr>
            <a:lvl3pPr marL="1371600" lvl="2" indent="-393700">
              <a:spcBef>
                <a:spcPts val="1600"/>
              </a:spcBef>
              <a:spcAft>
                <a:spcPts val="0"/>
              </a:spcAft>
              <a:buSzPts val="2600"/>
              <a:buChar char="■"/>
              <a:defRPr/>
            </a:lvl3pPr>
            <a:lvl4pPr marL="1828800" lvl="3" indent="-393700">
              <a:spcBef>
                <a:spcPts val="1600"/>
              </a:spcBef>
              <a:spcAft>
                <a:spcPts val="0"/>
              </a:spcAft>
              <a:buSzPts val="2600"/>
              <a:buChar char="●"/>
              <a:defRPr/>
            </a:lvl4pPr>
            <a:lvl5pPr marL="2286000" lvl="4" indent="-393700">
              <a:spcBef>
                <a:spcPts val="1600"/>
              </a:spcBef>
              <a:spcAft>
                <a:spcPts val="0"/>
              </a:spcAft>
              <a:buSzPts val="26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1" name="Google Shape;41;p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2"/>
        <p:cNvGrpSpPr/>
        <p:nvPr/>
      </p:nvGrpSpPr>
      <p:grpSpPr>
        <a:xfrm>
          <a:off x="0" y="0"/>
          <a:ext cx="0" cy="0"/>
          <a:chOff x="0" y="0"/>
          <a:chExt cx="0" cy="0"/>
        </a:xfrm>
      </p:grpSpPr>
      <p:sp>
        <p:nvSpPr>
          <p:cNvPr id="43" name="Google Shape;43;p10"/>
          <p:cNvSpPr txBox="1">
            <a:spLocks noGrp="1"/>
          </p:cNvSpPr>
          <p:nvPr>
            <p:ph type="body" idx="1"/>
          </p:nvPr>
        </p:nvSpPr>
        <p:spPr>
          <a:xfrm>
            <a:off x="311700" y="5640767"/>
            <a:ext cx="5998800" cy="8067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2800"/>
              <a:buNone/>
              <a:defRPr/>
            </a:lvl1pPr>
          </a:lstStyle>
          <a:p>
            <a:endParaRPr/>
          </a:p>
        </p:txBody>
      </p:sp>
      <p:sp>
        <p:nvSpPr>
          <p:cNvPr id="44" name="Google Shape;44;p1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103017"/>
            <a:ext cx="8520600" cy="7635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rgbClr val="994FC1"/>
              </a:buClr>
              <a:buSzPts val="5400"/>
              <a:buNone/>
              <a:defRPr sz="5400">
                <a:solidFill>
                  <a:srgbClr val="994FC1"/>
                </a:solidFill>
              </a:defRPr>
            </a:lvl1pPr>
            <a:lvl2pPr lvl="1" algn="ctr">
              <a:spcBef>
                <a:spcPts val="0"/>
              </a:spcBef>
              <a:spcAft>
                <a:spcPts val="0"/>
              </a:spcAft>
              <a:buClr>
                <a:schemeClr val="dk1"/>
              </a:buClr>
              <a:buSzPts val="5400"/>
              <a:buNone/>
              <a:defRPr sz="5400">
                <a:solidFill>
                  <a:schemeClr val="dk1"/>
                </a:solidFill>
              </a:defRPr>
            </a:lvl2pPr>
            <a:lvl3pPr lvl="2" algn="ctr">
              <a:spcBef>
                <a:spcPts val="0"/>
              </a:spcBef>
              <a:spcAft>
                <a:spcPts val="0"/>
              </a:spcAft>
              <a:buClr>
                <a:schemeClr val="dk1"/>
              </a:buClr>
              <a:buSzPts val="5400"/>
              <a:buNone/>
              <a:defRPr sz="5400">
                <a:solidFill>
                  <a:schemeClr val="dk1"/>
                </a:solidFill>
              </a:defRPr>
            </a:lvl3pPr>
            <a:lvl4pPr lvl="3" algn="ctr">
              <a:spcBef>
                <a:spcPts val="0"/>
              </a:spcBef>
              <a:spcAft>
                <a:spcPts val="0"/>
              </a:spcAft>
              <a:buClr>
                <a:schemeClr val="dk1"/>
              </a:buClr>
              <a:buSzPts val="5400"/>
              <a:buNone/>
              <a:defRPr sz="5400">
                <a:solidFill>
                  <a:schemeClr val="dk1"/>
                </a:solidFill>
              </a:defRPr>
            </a:lvl4pPr>
            <a:lvl5pPr lvl="4" algn="ctr">
              <a:spcBef>
                <a:spcPts val="0"/>
              </a:spcBef>
              <a:spcAft>
                <a:spcPts val="0"/>
              </a:spcAft>
              <a:buClr>
                <a:schemeClr val="dk1"/>
              </a:buClr>
              <a:buSzPts val="5400"/>
              <a:buNone/>
              <a:defRPr sz="5400">
                <a:solidFill>
                  <a:schemeClr val="dk1"/>
                </a:solidFill>
              </a:defRPr>
            </a:lvl5pPr>
            <a:lvl6pPr lvl="5" algn="ctr">
              <a:spcBef>
                <a:spcPts val="0"/>
              </a:spcBef>
              <a:spcAft>
                <a:spcPts val="0"/>
              </a:spcAft>
              <a:buClr>
                <a:schemeClr val="dk1"/>
              </a:buClr>
              <a:buSzPts val="5400"/>
              <a:buNone/>
              <a:defRPr sz="5400">
                <a:solidFill>
                  <a:schemeClr val="dk1"/>
                </a:solidFill>
              </a:defRPr>
            </a:lvl6pPr>
            <a:lvl7pPr lvl="6" algn="ctr">
              <a:spcBef>
                <a:spcPts val="0"/>
              </a:spcBef>
              <a:spcAft>
                <a:spcPts val="0"/>
              </a:spcAft>
              <a:buClr>
                <a:schemeClr val="dk1"/>
              </a:buClr>
              <a:buSzPts val="5400"/>
              <a:buNone/>
              <a:defRPr sz="5400">
                <a:solidFill>
                  <a:schemeClr val="dk1"/>
                </a:solidFill>
              </a:defRPr>
            </a:lvl7pPr>
            <a:lvl8pPr lvl="7" algn="ctr">
              <a:spcBef>
                <a:spcPts val="0"/>
              </a:spcBef>
              <a:spcAft>
                <a:spcPts val="0"/>
              </a:spcAft>
              <a:buClr>
                <a:schemeClr val="dk1"/>
              </a:buClr>
              <a:buSzPts val="5400"/>
              <a:buNone/>
              <a:defRPr sz="5400">
                <a:solidFill>
                  <a:schemeClr val="dk1"/>
                </a:solidFill>
              </a:defRPr>
            </a:lvl8pPr>
            <a:lvl9pPr lvl="8" algn="ctr">
              <a:spcBef>
                <a:spcPts val="0"/>
              </a:spcBef>
              <a:spcAft>
                <a:spcPts val="0"/>
              </a:spcAft>
              <a:buClr>
                <a:schemeClr val="dk1"/>
              </a:buClr>
              <a:buSzPts val="5400"/>
              <a:buNone/>
              <a:defRPr sz="5400">
                <a:solidFill>
                  <a:schemeClr val="dk1"/>
                </a:solidFill>
              </a:defRPr>
            </a:lvl9pPr>
          </a:lstStyle>
          <a:p>
            <a:endParaRPr/>
          </a:p>
        </p:txBody>
      </p:sp>
      <p:sp>
        <p:nvSpPr>
          <p:cNvPr id="7" name="Google Shape;7;p1"/>
          <p:cNvSpPr txBox="1">
            <a:spLocks noGrp="1"/>
          </p:cNvSpPr>
          <p:nvPr>
            <p:ph type="body" idx="1"/>
          </p:nvPr>
        </p:nvSpPr>
        <p:spPr>
          <a:xfrm>
            <a:off x="311700" y="1100799"/>
            <a:ext cx="8520600" cy="4991100"/>
          </a:xfrm>
          <a:prstGeom prst="rect">
            <a:avLst/>
          </a:prstGeom>
          <a:noFill/>
          <a:ln>
            <a:noFill/>
          </a:ln>
        </p:spPr>
        <p:txBody>
          <a:bodyPr spcFirstLastPara="1" wrap="square" lIns="91425" tIns="91425" rIns="91425" bIns="91425" anchor="t" anchorCtr="0">
            <a:noAutofit/>
          </a:bodyPr>
          <a:lstStyle>
            <a:lvl1pPr marL="457200" lvl="0" indent="-406400">
              <a:lnSpc>
                <a:spcPct val="115000"/>
              </a:lnSpc>
              <a:spcBef>
                <a:spcPts val="0"/>
              </a:spcBef>
              <a:spcAft>
                <a:spcPts val="0"/>
              </a:spcAft>
              <a:buSzPts val="2800"/>
              <a:buChar char="●"/>
              <a:defRPr sz="2800"/>
            </a:lvl1pPr>
            <a:lvl2pPr marL="914400" lvl="1" indent="-406400">
              <a:lnSpc>
                <a:spcPct val="115000"/>
              </a:lnSpc>
              <a:spcBef>
                <a:spcPts val="1600"/>
              </a:spcBef>
              <a:spcAft>
                <a:spcPts val="0"/>
              </a:spcAft>
              <a:buSzPts val="2800"/>
              <a:buChar char="○"/>
              <a:defRPr sz="2800"/>
            </a:lvl2pPr>
            <a:lvl3pPr marL="1371600" lvl="2" indent="-393700">
              <a:lnSpc>
                <a:spcPct val="115000"/>
              </a:lnSpc>
              <a:spcBef>
                <a:spcPts val="1600"/>
              </a:spcBef>
              <a:spcAft>
                <a:spcPts val="0"/>
              </a:spcAft>
              <a:buSzPts val="2600"/>
              <a:buChar char="■"/>
              <a:defRPr sz="2600"/>
            </a:lvl3pPr>
            <a:lvl4pPr marL="1828800" lvl="3" indent="-393700">
              <a:lnSpc>
                <a:spcPct val="115000"/>
              </a:lnSpc>
              <a:spcBef>
                <a:spcPts val="1600"/>
              </a:spcBef>
              <a:spcAft>
                <a:spcPts val="0"/>
              </a:spcAft>
              <a:buSzPts val="2600"/>
              <a:buChar char="●"/>
              <a:defRPr sz="2600"/>
            </a:lvl4pPr>
            <a:lvl5pPr marL="2286000" lvl="4" indent="-393700">
              <a:lnSpc>
                <a:spcPct val="115000"/>
              </a:lnSpc>
              <a:spcBef>
                <a:spcPts val="1600"/>
              </a:spcBef>
              <a:spcAft>
                <a:spcPts val="0"/>
              </a:spcAft>
              <a:buSzPts val="2600"/>
              <a:buChar char="○"/>
              <a:defRPr sz="2600"/>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
        <p:nvSpPr>
          <p:cNvPr id="9" name="TextBox 8">
            <a:extLst>
              <a:ext uri="{FF2B5EF4-FFF2-40B4-BE49-F238E27FC236}">
                <a16:creationId xmlns:a16="http://schemas.microsoft.com/office/drawing/2014/main" id="{9F3AB0CB-6994-4316-B568-9DD8851545FD}"/>
              </a:ext>
            </a:extLst>
          </p:cNvPr>
          <p:cNvSpPr txBox="1"/>
          <p:nvPr userDrawn="1"/>
        </p:nvSpPr>
        <p:spPr>
          <a:xfrm>
            <a:off x="3799935" y="6634600"/>
            <a:ext cx="1544129" cy="215444"/>
          </a:xfrm>
          <a:prstGeom prst="rect">
            <a:avLst/>
          </a:prstGeom>
          <a:noFill/>
        </p:spPr>
        <p:txBody>
          <a:bodyPr wrap="square" rtlCol="0">
            <a:spAutoFit/>
          </a:bodyPr>
          <a:lstStyle/>
          <a:p>
            <a:r>
              <a:rPr lang="en-US" sz="800" dirty="0">
                <a:solidFill>
                  <a:schemeClr val="tx2"/>
                </a:solidFill>
              </a:rPr>
              <a:t>© Getting Down With Science</a:t>
            </a: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4662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Forming Hypotheses</a:t>
            </a:r>
            <a:endParaRPr dirty="0"/>
          </a:p>
        </p:txBody>
      </p:sp>
      <p:sp>
        <p:nvSpPr>
          <p:cNvPr id="73" name="Google Shape;73;p16"/>
          <p:cNvSpPr txBox="1">
            <a:spLocks noGrp="1"/>
          </p:cNvSpPr>
          <p:nvPr>
            <p:ph type="body" idx="1"/>
          </p:nvPr>
        </p:nvSpPr>
        <p:spPr>
          <a:xfrm>
            <a:off x="130775" y="1100800"/>
            <a:ext cx="8795700" cy="5191800"/>
          </a:xfrm>
          <a:prstGeom prst="rect">
            <a:avLst/>
          </a:prstGeom>
        </p:spPr>
        <p:txBody>
          <a:bodyPr spcFirstLastPara="1" wrap="square" lIns="91425" tIns="91425" rIns="91425" bIns="91425" anchor="t" anchorCtr="0">
            <a:noAutofit/>
          </a:bodyPr>
          <a:lstStyle/>
          <a:p>
            <a:pPr marL="457200" lvl="0" indent="-393700" algn="l" rtl="0">
              <a:spcBef>
                <a:spcPts val="0"/>
              </a:spcBef>
              <a:spcAft>
                <a:spcPts val="0"/>
              </a:spcAft>
              <a:buSzPts val="2600"/>
              <a:buChar char="●"/>
            </a:pPr>
            <a:r>
              <a:rPr lang="en" sz="2600" u="sng" dirty="0">
                <a:solidFill>
                  <a:srgbClr val="0000FF"/>
                </a:solidFill>
              </a:rPr>
              <a:t>Hypothesis</a:t>
            </a:r>
            <a:r>
              <a:rPr lang="en" sz="2600" dirty="0"/>
              <a:t>: predictions that can be tested by recording more observations or experiments</a:t>
            </a:r>
            <a:endParaRPr sz="2600" dirty="0"/>
          </a:p>
          <a:p>
            <a:pPr marL="914400" lvl="1" indent="-393700" algn="l" rtl="0">
              <a:spcBef>
                <a:spcPts val="0"/>
              </a:spcBef>
              <a:spcAft>
                <a:spcPts val="0"/>
              </a:spcAft>
              <a:buSzPts val="2600"/>
              <a:buChar char="○"/>
            </a:pPr>
            <a:r>
              <a:rPr lang="en" sz="2600" dirty="0"/>
              <a:t>Often heard as: “</a:t>
            </a:r>
            <a:r>
              <a:rPr lang="en" sz="2600" dirty="0">
                <a:solidFill>
                  <a:srgbClr val="994FC1"/>
                </a:solidFill>
              </a:rPr>
              <a:t>If</a:t>
            </a:r>
            <a:r>
              <a:rPr lang="en" sz="2600" dirty="0"/>
              <a:t> … , </a:t>
            </a:r>
            <a:r>
              <a:rPr lang="en" sz="2600" dirty="0">
                <a:solidFill>
                  <a:srgbClr val="994FC1"/>
                </a:solidFill>
              </a:rPr>
              <a:t>then</a:t>
            </a:r>
            <a:r>
              <a:rPr lang="en" sz="2600" dirty="0"/>
              <a:t> … (</a:t>
            </a:r>
            <a:r>
              <a:rPr lang="en" sz="2600" dirty="0">
                <a:solidFill>
                  <a:srgbClr val="994FC1"/>
                </a:solidFill>
              </a:rPr>
              <a:t>because</a:t>
            </a:r>
            <a:r>
              <a:rPr lang="en" sz="2600" dirty="0"/>
              <a:t>…)” but does not need to be in this format</a:t>
            </a:r>
            <a:endParaRPr sz="2600" dirty="0"/>
          </a:p>
          <a:p>
            <a:pPr marL="1371600" lvl="2" indent="-393700" algn="l" rtl="0">
              <a:spcBef>
                <a:spcPts val="0"/>
              </a:spcBef>
              <a:spcAft>
                <a:spcPts val="0"/>
              </a:spcAft>
              <a:buSzPts val="2600"/>
              <a:buChar char="■"/>
            </a:pPr>
            <a:r>
              <a:rPr lang="en" dirty="0"/>
              <a:t>“</a:t>
            </a:r>
            <a:r>
              <a:rPr lang="en" dirty="0">
                <a:solidFill>
                  <a:srgbClr val="994FC1"/>
                </a:solidFill>
              </a:rPr>
              <a:t>If</a:t>
            </a:r>
            <a:r>
              <a:rPr lang="en" dirty="0"/>
              <a:t>”- the manipulated variable</a:t>
            </a:r>
            <a:endParaRPr dirty="0"/>
          </a:p>
          <a:p>
            <a:pPr marL="1371600" lvl="2" indent="-393700" algn="l" rtl="0">
              <a:spcBef>
                <a:spcPts val="0"/>
              </a:spcBef>
              <a:spcAft>
                <a:spcPts val="0"/>
              </a:spcAft>
              <a:buSzPts val="2600"/>
              <a:buChar char="■"/>
            </a:pPr>
            <a:r>
              <a:rPr lang="en" dirty="0"/>
              <a:t>“</a:t>
            </a:r>
            <a:r>
              <a:rPr lang="en" dirty="0">
                <a:solidFill>
                  <a:srgbClr val="994FC1"/>
                </a:solidFill>
              </a:rPr>
              <a:t>Then</a:t>
            </a:r>
            <a:r>
              <a:rPr lang="en" dirty="0"/>
              <a:t>”- the responding variable</a:t>
            </a:r>
            <a:endParaRPr dirty="0"/>
          </a:p>
          <a:p>
            <a:pPr marL="1371600" lvl="2" indent="-393700" algn="l" rtl="0">
              <a:spcBef>
                <a:spcPts val="0"/>
              </a:spcBef>
              <a:spcAft>
                <a:spcPts val="0"/>
              </a:spcAft>
              <a:buSzPts val="2600"/>
              <a:buChar char="■"/>
            </a:pPr>
            <a:r>
              <a:rPr lang="en" dirty="0"/>
              <a:t>“</a:t>
            </a:r>
            <a:r>
              <a:rPr lang="en" dirty="0">
                <a:solidFill>
                  <a:srgbClr val="994FC1"/>
                </a:solidFill>
              </a:rPr>
              <a:t>Because</a:t>
            </a:r>
            <a:r>
              <a:rPr lang="en" dirty="0"/>
              <a:t>” - optional explanation</a:t>
            </a:r>
            <a:endParaRPr dirty="0"/>
          </a:p>
          <a:p>
            <a:pPr marL="914400" lvl="1" indent="-393700" algn="l" rtl="0">
              <a:spcBef>
                <a:spcPts val="0"/>
              </a:spcBef>
              <a:spcAft>
                <a:spcPts val="0"/>
              </a:spcAft>
              <a:buSzPts val="2600"/>
              <a:buChar char="○"/>
            </a:pPr>
            <a:r>
              <a:rPr lang="en" sz="2600" dirty="0"/>
              <a:t>Results can either </a:t>
            </a:r>
            <a:r>
              <a:rPr lang="en" sz="2600" u="sng" dirty="0">
                <a:solidFill>
                  <a:srgbClr val="FF00FF"/>
                </a:solidFill>
              </a:rPr>
              <a:t>support</a:t>
            </a:r>
            <a:r>
              <a:rPr lang="en" sz="2600" dirty="0"/>
              <a:t> or </a:t>
            </a:r>
            <a:r>
              <a:rPr lang="en" sz="2600" u="sng" dirty="0">
                <a:solidFill>
                  <a:srgbClr val="FF00FF"/>
                </a:solidFill>
              </a:rPr>
              <a:t>refute</a:t>
            </a:r>
            <a:r>
              <a:rPr lang="en" sz="2600" dirty="0"/>
              <a:t> the hypothesis</a:t>
            </a:r>
            <a:endParaRPr sz="2600" dirty="0"/>
          </a:p>
          <a:p>
            <a:pPr marL="1371600" lvl="2" indent="-393700" algn="l" rtl="0">
              <a:spcBef>
                <a:spcPts val="0"/>
              </a:spcBef>
              <a:spcAft>
                <a:spcPts val="0"/>
              </a:spcAft>
              <a:buSzPts val="2600"/>
              <a:buChar char="■"/>
            </a:pPr>
            <a:r>
              <a:rPr lang="en" dirty="0">
                <a:solidFill>
                  <a:srgbClr val="CC0000"/>
                </a:solidFill>
              </a:rPr>
              <a:t>NEVER SAY</a:t>
            </a:r>
            <a:r>
              <a:rPr lang="en" dirty="0"/>
              <a:t>, “The hypothesis is correct”</a:t>
            </a:r>
            <a:endParaRPr dirty="0"/>
          </a:p>
          <a:p>
            <a:pPr marL="457200" lvl="0" indent="-393700" algn="l" rtl="0">
              <a:spcBef>
                <a:spcPts val="0"/>
              </a:spcBef>
              <a:spcAft>
                <a:spcPts val="0"/>
              </a:spcAft>
              <a:buSzPts val="2600"/>
              <a:buChar char="●"/>
            </a:pPr>
            <a:r>
              <a:rPr lang="en" sz="2600" u="sng" dirty="0">
                <a:solidFill>
                  <a:srgbClr val="0000FF"/>
                </a:solidFill>
              </a:rPr>
              <a:t>Deductive reasoning</a:t>
            </a:r>
            <a:r>
              <a:rPr lang="en" sz="2600" dirty="0"/>
              <a:t>: specific results are derived from general premises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a:solidFill>
                  <a:srgbClr val="0000FF"/>
                </a:solidFill>
              </a:rPr>
              <a:t>Concept Check</a:t>
            </a:r>
            <a:endParaRPr b="1">
              <a:solidFill>
                <a:srgbClr val="0000FF"/>
              </a:solidFill>
            </a:endParaRPr>
          </a:p>
        </p:txBody>
      </p:sp>
      <p:sp>
        <p:nvSpPr>
          <p:cNvPr id="79" name="Google Shape;79;p17"/>
          <p:cNvSpPr txBox="1">
            <a:spLocks noGrp="1"/>
          </p:cNvSpPr>
          <p:nvPr>
            <p:ph type="body" idx="1"/>
          </p:nvPr>
        </p:nvSpPr>
        <p:spPr>
          <a:xfrm>
            <a:off x="196100" y="1034925"/>
            <a:ext cx="8697600" cy="5057100"/>
          </a:xfrm>
          <a:prstGeom prst="rect">
            <a:avLst/>
          </a:prstGeom>
        </p:spPr>
        <p:txBody>
          <a:bodyPr spcFirstLastPara="1" wrap="square" lIns="91425" tIns="91425" rIns="91425" bIns="91425" anchor="t" anchorCtr="0">
            <a:noAutofit/>
          </a:bodyPr>
          <a:lstStyle/>
          <a:p>
            <a:pPr marL="457200" lvl="0" indent="-393700" algn="l" rtl="0">
              <a:spcBef>
                <a:spcPts val="0"/>
              </a:spcBef>
              <a:spcAft>
                <a:spcPts val="0"/>
              </a:spcAft>
              <a:buSzPts val="2600"/>
              <a:buAutoNum type="arabicPeriod"/>
            </a:pPr>
            <a:r>
              <a:rPr lang="en" sz="2600"/>
              <a:t>Every test has been easy, therefore the final will be easy</a:t>
            </a:r>
            <a:endParaRPr sz="2600"/>
          </a:p>
          <a:p>
            <a:pPr marL="914400" lvl="1" indent="-393700" algn="l" rtl="0">
              <a:spcBef>
                <a:spcPts val="0"/>
              </a:spcBef>
              <a:spcAft>
                <a:spcPts val="0"/>
              </a:spcAft>
              <a:buSzPts val="2600"/>
              <a:buAutoNum type="alphaLcPeriod"/>
            </a:pPr>
            <a:r>
              <a:rPr lang="en" sz="2600">
                <a:solidFill>
                  <a:schemeClr val="dk1"/>
                </a:solidFill>
              </a:rPr>
              <a:t>Answer:</a:t>
            </a:r>
            <a:r>
              <a:rPr lang="en" sz="2600">
                <a:solidFill>
                  <a:srgbClr val="FF0000"/>
                </a:solidFill>
              </a:rPr>
              <a:t> inductive</a:t>
            </a:r>
            <a:endParaRPr sz="2600"/>
          </a:p>
          <a:p>
            <a:pPr marL="457200" lvl="0" indent="-393700" algn="l" rtl="0">
              <a:spcBef>
                <a:spcPts val="0"/>
              </a:spcBef>
              <a:spcAft>
                <a:spcPts val="0"/>
              </a:spcAft>
              <a:buSzPts val="2600"/>
              <a:buAutoNum type="arabicPeriod"/>
            </a:pPr>
            <a:r>
              <a:rPr lang="en" sz="2600"/>
              <a:t>All athletes work out. John is an athlete. Therefore, John works out.</a:t>
            </a:r>
            <a:endParaRPr sz="2600"/>
          </a:p>
          <a:p>
            <a:pPr marL="914400" lvl="1" indent="-393700" algn="l" rtl="0">
              <a:spcBef>
                <a:spcPts val="0"/>
              </a:spcBef>
              <a:spcAft>
                <a:spcPts val="0"/>
              </a:spcAft>
              <a:buClr>
                <a:schemeClr val="dk1"/>
              </a:buClr>
              <a:buSzPts val="2600"/>
              <a:buAutoNum type="alphaLcPeriod"/>
            </a:pPr>
            <a:r>
              <a:rPr lang="en" sz="2600">
                <a:solidFill>
                  <a:schemeClr val="dk1"/>
                </a:solidFill>
              </a:rPr>
              <a:t>Answer: </a:t>
            </a:r>
            <a:r>
              <a:rPr lang="en" sz="2600">
                <a:solidFill>
                  <a:srgbClr val="FF0000"/>
                </a:solidFill>
              </a:rPr>
              <a:t>deductive</a:t>
            </a:r>
            <a:endParaRPr sz="2600"/>
          </a:p>
          <a:p>
            <a:pPr marL="457200" lvl="0" indent="-393700" algn="l" rtl="0">
              <a:spcBef>
                <a:spcPts val="0"/>
              </a:spcBef>
              <a:spcAft>
                <a:spcPts val="0"/>
              </a:spcAft>
              <a:buSzPts val="2600"/>
              <a:buAutoNum type="arabicPeriod"/>
            </a:pPr>
            <a:r>
              <a:rPr lang="en" sz="2600"/>
              <a:t>All organisms are made of cells, based on years of research.</a:t>
            </a:r>
            <a:endParaRPr sz="2600"/>
          </a:p>
          <a:p>
            <a:pPr marL="914400" lvl="1" indent="-393700" algn="l" rtl="0">
              <a:spcBef>
                <a:spcPts val="0"/>
              </a:spcBef>
              <a:spcAft>
                <a:spcPts val="0"/>
              </a:spcAft>
              <a:buSzPts val="2600"/>
              <a:buAutoNum type="alphaLcPeriod"/>
            </a:pPr>
            <a:r>
              <a:rPr lang="en" sz="2600">
                <a:solidFill>
                  <a:schemeClr val="dk1"/>
                </a:solidFill>
              </a:rPr>
              <a:t>Answer: </a:t>
            </a:r>
            <a:r>
              <a:rPr lang="en" sz="2600">
                <a:solidFill>
                  <a:srgbClr val="FF0000"/>
                </a:solidFill>
              </a:rPr>
              <a:t>inductive</a:t>
            </a:r>
            <a:endParaRPr sz="2600"/>
          </a:p>
          <a:p>
            <a:pPr marL="457200" lvl="0" indent="-393700" algn="l" rtl="0">
              <a:spcBef>
                <a:spcPts val="0"/>
              </a:spcBef>
              <a:spcAft>
                <a:spcPts val="0"/>
              </a:spcAft>
              <a:buSzPts val="2600"/>
              <a:buAutoNum type="arabicPeriod"/>
            </a:pPr>
            <a:r>
              <a:rPr lang="en" sz="2600"/>
              <a:t>All organisms are made of cells. Dogs are organisms. Dogs are made of cells</a:t>
            </a:r>
            <a:endParaRPr sz="2600"/>
          </a:p>
          <a:p>
            <a:pPr marL="914400" lvl="1" indent="-393700" algn="l" rtl="0">
              <a:spcBef>
                <a:spcPts val="0"/>
              </a:spcBef>
              <a:spcAft>
                <a:spcPts val="0"/>
              </a:spcAft>
              <a:buSzPts val="2600"/>
              <a:buAutoNum type="alphaLcPeriod"/>
            </a:pPr>
            <a:r>
              <a:rPr lang="en" sz="2700">
                <a:solidFill>
                  <a:schemeClr val="dk1"/>
                </a:solidFill>
              </a:rPr>
              <a:t>Answer: </a:t>
            </a:r>
            <a:r>
              <a:rPr lang="en" sz="2700">
                <a:solidFill>
                  <a:srgbClr val="FF0000"/>
                </a:solidFill>
              </a:rPr>
              <a:t>deductive</a:t>
            </a:r>
            <a:endParaRPr sz="2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268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Hypotheses</a:t>
            </a:r>
            <a:endParaRPr/>
          </a:p>
        </p:txBody>
      </p:sp>
      <p:sp>
        <p:nvSpPr>
          <p:cNvPr id="85" name="Google Shape;85;p18"/>
          <p:cNvSpPr txBox="1">
            <a:spLocks noGrp="1"/>
          </p:cNvSpPr>
          <p:nvPr>
            <p:ph type="body" idx="1"/>
          </p:nvPr>
        </p:nvSpPr>
        <p:spPr>
          <a:xfrm>
            <a:off x="152550" y="915175"/>
            <a:ext cx="8850000" cy="5606100"/>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SzPts val="2800"/>
              <a:buAutoNum type="arabicPeriod"/>
            </a:pPr>
            <a:r>
              <a:rPr lang="en" dirty="0"/>
              <a:t>Always start with a </a:t>
            </a:r>
            <a:r>
              <a:rPr lang="en" u="sng" dirty="0"/>
              <a:t>null hypothesis</a:t>
            </a:r>
            <a:endParaRPr u="sng" dirty="0"/>
          </a:p>
          <a:p>
            <a:pPr marL="914400" lvl="1" indent="-406400" algn="l" rtl="0">
              <a:spcBef>
                <a:spcPts val="0"/>
              </a:spcBef>
              <a:spcAft>
                <a:spcPts val="0"/>
              </a:spcAft>
              <a:buSzPts val="2800"/>
              <a:buChar char="○"/>
            </a:pPr>
            <a:r>
              <a:rPr lang="en" dirty="0"/>
              <a:t>The null hypothesis (H</a:t>
            </a:r>
            <a:r>
              <a:rPr lang="en" baseline="-25000" dirty="0"/>
              <a:t>0</a:t>
            </a:r>
            <a:r>
              <a:rPr lang="en" dirty="0"/>
              <a:t>) is a hypothesis which the researcher </a:t>
            </a:r>
            <a:r>
              <a:rPr lang="en" b="1" dirty="0"/>
              <a:t>tries</a:t>
            </a:r>
            <a:r>
              <a:rPr lang="en" dirty="0"/>
              <a:t> to </a:t>
            </a:r>
            <a:r>
              <a:rPr lang="en" dirty="0">
                <a:solidFill>
                  <a:srgbClr val="FF0000"/>
                </a:solidFill>
              </a:rPr>
              <a:t>disprove</a:t>
            </a:r>
            <a:r>
              <a:rPr lang="en" dirty="0"/>
              <a:t>, </a:t>
            </a:r>
            <a:r>
              <a:rPr lang="en" dirty="0">
                <a:solidFill>
                  <a:srgbClr val="FF0000"/>
                </a:solidFill>
              </a:rPr>
              <a:t>reject</a:t>
            </a:r>
            <a:r>
              <a:rPr lang="en" dirty="0"/>
              <a:t> or </a:t>
            </a:r>
            <a:r>
              <a:rPr lang="en" dirty="0">
                <a:solidFill>
                  <a:srgbClr val="FF0000"/>
                </a:solidFill>
              </a:rPr>
              <a:t>nullify</a:t>
            </a:r>
            <a:endParaRPr dirty="0">
              <a:solidFill>
                <a:srgbClr val="FF0000"/>
              </a:solidFill>
            </a:endParaRPr>
          </a:p>
          <a:p>
            <a:pPr marL="1371600" lvl="2" indent="-393700" algn="l" rtl="0">
              <a:spcBef>
                <a:spcPts val="0"/>
              </a:spcBef>
              <a:spcAft>
                <a:spcPts val="0"/>
              </a:spcAft>
              <a:buSzPts val="2600"/>
              <a:buChar char="■"/>
            </a:pPr>
            <a:r>
              <a:rPr lang="en" dirty="0"/>
              <a:t>The hypothesis that there is </a:t>
            </a:r>
            <a:r>
              <a:rPr lang="en" u="sng" dirty="0"/>
              <a:t>no difference</a:t>
            </a:r>
            <a:r>
              <a:rPr lang="en" dirty="0"/>
              <a:t> between two groups of data, and the experimental observations are </a:t>
            </a:r>
            <a:r>
              <a:rPr lang="en" u="sng" dirty="0"/>
              <a:t>due to chance</a:t>
            </a:r>
            <a:endParaRPr u="sng" dirty="0"/>
          </a:p>
          <a:p>
            <a:pPr marL="1828800" lvl="3" indent="-393700" algn="l" rtl="0">
              <a:spcBef>
                <a:spcPts val="0"/>
              </a:spcBef>
              <a:spcAft>
                <a:spcPts val="0"/>
              </a:spcAft>
              <a:buSzPts val="2600"/>
              <a:buChar char="●"/>
            </a:pPr>
            <a:r>
              <a:rPr lang="en" u="sng" dirty="0"/>
              <a:t>Example null hypothesis statements</a:t>
            </a:r>
            <a:r>
              <a:rPr lang="en" dirty="0"/>
              <a:t>:</a:t>
            </a:r>
            <a:endParaRPr dirty="0"/>
          </a:p>
          <a:p>
            <a:pPr marL="2286000" lvl="4" indent="-393700" algn="l" rtl="0">
              <a:spcBef>
                <a:spcPts val="0"/>
              </a:spcBef>
              <a:spcAft>
                <a:spcPts val="0"/>
              </a:spcAft>
              <a:buSzPts val="2600"/>
              <a:buChar char="○"/>
            </a:pPr>
            <a:r>
              <a:rPr lang="en" dirty="0"/>
              <a:t>H</a:t>
            </a:r>
            <a:r>
              <a:rPr lang="en" sz="2800" baseline="-25000" dirty="0"/>
              <a:t>0</a:t>
            </a:r>
            <a:r>
              <a:rPr lang="en" dirty="0"/>
              <a:t>: There will be </a:t>
            </a:r>
            <a:r>
              <a:rPr lang="en" b="1" dirty="0"/>
              <a:t>no difference</a:t>
            </a:r>
            <a:r>
              <a:rPr lang="en" dirty="0"/>
              <a:t> in headache relief between individuals who take Tylenol and those who do not</a:t>
            </a:r>
            <a:endParaRPr dirty="0"/>
          </a:p>
          <a:p>
            <a:pPr marL="2743200" lvl="5" indent="-393700" algn="l" rtl="0">
              <a:spcBef>
                <a:spcPts val="0"/>
              </a:spcBef>
              <a:spcAft>
                <a:spcPts val="0"/>
              </a:spcAft>
              <a:buClr>
                <a:srgbClr val="000000"/>
              </a:buClr>
              <a:buSzPts val="2600"/>
              <a:buChar char="■"/>
            </a:pPr>
            <a:r>
              <a:rPr lang="en" sz="2600" dirty="0">
                <a:solidFill>
                  <a:srgbClr val="000000"/>
                </a:solidFill>
              </a:rPr>
              <a:t>OR Tylenol will have </a:t>
            </a:r>
            <a:r>
              <a:rPr lang="en" sz="2600" b="1" dirty="0">
                <a:solidFill>
                  <a:srgbClr val="000000"/>
                </a:solidFill>
              </a:rPr>
              <a:t>no effect</a:t>
            </a:r>
            <a:r>
              <a:rPr lang="en" sz="2600" dirty="0">
                <a:solidFill>
                  <a:srgbClr val="000000"/>
                </a:solidFill>
              </a:rPr>
              <a:t> on headache relief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268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Hypotheses</a:t>
            </a:r>
            <a:endParaRPr/>
          </a:p>
        </p:txBody>
      </p:sp>
      <p:sp>
        <p:nvSpPr>
          <p:cNvPr id="91" name="Google Shape;91;p19"/>
          <p:cNvSpPr txBox="1">
            <a:spLocks noGrp="1"/>
          </p:cNvSpPr>
          <p:nvPr>
            <p:ph type="body" idx="1"/>
          </p:nvPr>
        </p:nvSpPr>
        <p:spPr>
          <a:xfrm>
            <a:off x="152550" y="991375"/>
            <a:ext cx="8850000" cy="5606100"/>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SzPts val="2800"/>
              <a:buAutoNum type="arabicPeriod" startAt="2"/>
            </a:pPr>
            <a:r>
              <a:rPr lang="en" dirty="0"/>
              <a:t>After the null, list the </a:t>
            </a:r>
            <a:r>
              <a:rPr lang="en" dirty="0">
                <a:solidFill>
                  <a:srgbClr val="0000FF"/>
                </a:solidFill>
              </a:rPr>
              <a:t>alternative hypotheses</a:t>
            </a:r>
            <a:endParaRPr dirty="0">
              <a:solidFill>
                <a:srgbClr val="0000FF"/>
              </a:solidFill>
            </a:endParaRPr>
          </a:p>
          <a:p>
            <a:pPr marL="914400" lvl="1" indent="-406400" algn="l" rtl="0">
              <a:spcBef>
                <a:spcPts val="0"/>
              </a:spcBef>
              <a:spcAft>
                <a:spcPts val="0"/>
              </a:spcAft>
              <a:buSzPts val="2800"/>
              <a:buChar char="○"/>
            </a:pPr>
            <a:r>
              <a:rPr lang="en" dirty="0"/>
              <a:t>Start with H</a:t>
            </a:r>
            <a:r>
              <a:rPr lang="en" baseline="-25000" dirty="0"/>
              <a:t>1</a:t>
            </a:r>
            <a:r>
              <a:rPr lang="en" dirty="0"/>
              <a:t> and then continue listing (H</a:t>
            </a:r>
            <a:r>
              <a:rPr lang="en" baseline="-25000" dirty="0"/>
              <a:t>2</a:t>
            </a:r>
            <a:r>
              <a:rPr lang="en" dirty="0"/>
              <a:t>, H</a:t>
            </a:r>
            <a:r>
              <a:rPr lang="en" baseline="-25000" dirty="0"/>
              <a:t>3</a:t>
            </a:r>
            <a:r>
              <a:rPr lang="en" dirty="0"/>
              <a:t>, etc.) as many as are necessary for the experiment</a:t>
            </a:r>
            <a:endParaRPr dirty="0"/>
          </a:p>
          <a:p>
            <a:pPr marL="1371600" lvl="2" indent="-393700" algn="l" rtl="0">
              <a:spcBef>
                <a:spcPts val="0"/>
              </a:spcBef>
              <a:spcAft>
                <a:spcPts val="0"/>
              </a:spcAft>
              <a:buSzPts val="2600"/>
              <a:buChar char="■"/>
            </a:pPr>
            <a:r>
              <a:rPr lang="en" u="sng" dirty="0"/>
              <a:t>Example alternative hypotheses</a:t>
            </a:r>
            <a:r>
              <a:rPr lang="en" dirty="0"/>
              <a:t>:</a:t>
            </a:r>
            <a:endParaRPr dirty="0"/>
          </a:p>
          <a:p>
            <a:pPr marL="1828800" lvl="3" indent="-393700" algn="l" rtl="0">
              <a:spcBef>
                <a:spcPts val="0"/>
              </a:spcBef>
              <a:spcAft>
                <a:spcPts val="0"/>
              </a:spcAft>
              <a:buSzPts val="2600"/>
              <a:buChar char="●"/>
            </a:pPr>
            <a:r>
              <a:rPr lang="en" dirty="0"/>
              <a:t>H</a:t>
            </a:r>
            <a:r>
              <a:rPr lang="en" sz="2800" baseline="-25000" dirty="0"/>
              <a:t>1</a:t>
            </a:r>
            <a:r>
              <a:rPr lang="en" dirty="0"/>
              <a:t>: Tylenol will allow for relief when consumed by patients with headaches</a:t>
            </a:r>
            <a:endParaRPr dirty="0"/>
          </a:p>
          <a:p>
            <a:pPr marL="1828800" lvl="3" indent="-393700" algn="l" rtl="0">
              <a:spcBef>
                <a:spcPts val="0"/>
              </a:spcBef>
              <a:spcAft>
                <a:spcPts val="0"/>
              </a:spcAft>
              <a:buSzPts val="2600"/>
              <a:buChar char="●"/>
            </a:pPr>
            <a:r>
              <a:rPr lang="en" dirty="0"/>
              <a:t>H</a:t>
            </a:r>
            <a:r>
              <a:rPr lang="en" sz="2800" baseline="-25000" dirty="0"/>
              <a:t>2</a:t>
            </a:r>
            <a:r>
              <a:rPr lang="en" dirty="0"/>
              <a:t>: Tylenol will worsen symptoms when consumed by patients with headaches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a:solidFill>
                  <a:srgbClr val="0000FF"/>
                </a:solidFill>
              </a:rPr>
              <a:t>Concept Check</a:t>
            </a:r>
            <a:endParaRPr b="1">
              <a:solidFill>
                <a:srgbClr val="0000FF"/>
              </a:solidFill>
            </a:endParaRPr>
          </a:p>
        </p:txBody>
      </p:sp>
      <p:sp>
        <p:nvSpPr>
          <p:cNvPr id="97" name="Google Shape;97;p20"/>
          <p:cNvSpPr txBox="1">
            <a:spLocks noGrp="1"/>
          </p:cNvSpPr>
          <p:nvPr>
            <p:ph type="body" idx="1"/>
          </p:nvPr>
        </p:nvSpPr>
        <p:spPr>
          <a:xfrm>
            <a:off x="311700" y="1100800"/>
            <a:ext cx="8520600" cy="5420400"/>
          </a:xfrm>
          <a:prstGeom prst="rect">
            <a:avLst/>
          </a:prstGeom>
        </p:spPr>
        <p:txBody>
          <a:bodyPr spcFirstLastPara="1" wrap="square" lIns="91425" tIns="91425" rIns="91425" bIns="91425" anchor="t" anchorCtr="0">
            <a:noAutofit/>
          </a:bodyPr>
          <a:lstStyle/>
          <a:p>
            <a:pPr marL="0" lvl="0" indent="0">
              <a:buNone/>
            </a:pPr>
            <a:r>
              <a:rPr lang="en-US" dirty="0"/>
              <a:t>Read the question below. Formulate one null and one alternative hypothesis</a:t>
            </a:r>
            <a:r>
              <a:rPr lang="en" dirty="0"/>
              <a:t>:</a:t>
            </a:r>
            <a:endParaRPr dirty="0"/>
          </a:p>
          <a:p>
            <a:pPr marL="457200" lvl="0" indent="-406400" algn="l" rtl="0">
              <a:spcBef>
                <a:spcPts val="1600"/>
              </a:spcBef>
              <a:spcAft>
                <a:spcPts val="0"/>
              </a:spcAft>
              <a:buClr>
                <a:schemeClr val="dk1"/>
              </a:buClr>
              <a:buSzPts val="2800"/>
              <a:buChar char="●"/>
            </a:pPr>
            <a:r>
              <a:rPr lang="en" dirty="0">
                <a:solidFill>
                  <a:schemeClr val="dk1"/>
                </a:solidFill>
              </a:rPr>
              <a:t>Does the use of </a:t>
            </a:r>
            <a:r>
              <a:rPr lang="en-US" dirty="0">
                <a:solidFill>
                  <a:schemeClr val="dk1"/>
                </a:solidFill>
              </a:rPr>
              <a:t>nitrogen-based</a:t>
            </a:r>
            <a:r>
              <a:rPr lang="en" dirty="0">
                <a:solidFill>
                  <a:schemeClr val="dk1"/>
                </a:solidFill>
              </a:rPr>
              <a:t> fertilizer in soil affect the growth of sunflowers?</a:t>
            </a:r>
            <a:endParaRPr dirty="0">
              <a:solidFill>
                <a:schemeClr val="dk1"/>
              </a:solidFill>
            </a:endParaRPr>
          </a:p>
          <a:p>
            <a:pPr marL="0" lvl="0" indent="0" algn="l" rtl="0">
              <a:spcBef>
                <a:spcPts val="640"/>
              </a:spcBef>
              <a:spcAft>
                <a:spcPts val="0"/>
              </a:spcAft>
              <a:buNone/>
            </a:pPr>
            <a:r>
              <a:rPr lang="en" dirty="0">
                <a:solidFill>
                  <a:schemeClr val="dk1"/>
                </a:solidFill>
              </a:rPr>
              <a:t>H</a:t>
            </a:r>
            <a:r>
              <a:rPr lang="en" baseline="-25000" dirty="0">
                <a:solidFill>
                  <a:schemeClr val="dk1"/>
                </a:solidFill>
              </a:rPr>
              <a:t>0</a:t>
            </a:r>
            <a:r>
              <a:rPr lang="en" dirty="0">
                <a:solidFill>
                  <a:schemeClr val="dk1"/>
                </a:solidFill>
              </a:rPr>
              <a:t>:</a:t>
            </a:r>
            <a:endParaRPr dirty="0">
              <a:solidFill>
                <a:schemeClr val="dk1"/>
              </a:solidFill>
            </a:endParaRPr>
          </a:p>
          <a:p>
            <a:pPr marL="0" lvl="0" indent="0" algn="l" rtl="0">
              <a:spcBef>
                <a:spcPts val="640"/>
              </a:spcBef>
              <a:spcAft>
                <a:spcPts val="0"/>
              </a:spcAft>
              <a:buNone/>
            </a:pPr>
            <a:endParaRPr dirty="0">
              <a:solidFill>
                <a:schemeClr val="dk1"/>
              </a:solidFill>
            </a:endParaRPr>
          </a:p>
          <a:p>
            <a:pPr marL="0" lvl="0" indent="0" algn="l" rtl="0">
              <a:spcBef>
                <a:spcPts val="640"/>
              </a:spcBef>
              <a:spcAft>
                <a:spcPts val="0"/>
              </a:spcAft>
              <a:buNone/>
            </a:pPr>
            <a:endParaRPr dirty="0">
              <a:solidFill>
                <a:schemeClr val="dk1"/>
              </a:solidFill>
            </a:endParaRPr>
          </a:p>
          <a:p>
            <a:pPr marL="0" lvl="0" indent="0" algn="l" rtl="0">
              <a:spcBef>
                <a:spcPts val="640"/>
              </a:spcBef>
              <a:spcAft>
                <a:spcPts val="0"/>
              </a:spcAft>
              <a:buNone/>
            </a:pPr>
            <a:r>
              <a:rPr lang="en" dirty="0">
                <a:solidFill>
                  <a:schemeClr val="dk1"/>
                </a:solidFill>
              </a:rPr>
              <a:t>H</a:t>
            </a:r>
            <a:r>
              <a:rPr lang="en" baseline="-25000" dirty="0">
                <a:solidFill>
                  <a:schemeClr val="dk1"/>
                </a:solidFill>
              </a:rPr>
              <a:t>1</a:t>
            </a:r>
            <a:r>
              <a:rPr lang="en" dirty="0">
                <a:solidFill>
                  <a:schemeClr val="dk1"/>
                </a:solidFill>
              </a:rPr>
              <a:t>:</a:t>
            </a:r>
            <a:endParaRPr dirty="0"/>
          </a:p>
          <a:p>
            <a:pPr marL="0" lvl="0" indent="0" algn="l" rtl="0">
              <a:spcBef>
                <a:spcPts val="0"/>
              </a:spcBef>
              <a:spcAft>
                <a:spcPts val="1600"/>
              </a:spcAft>
              <a:buNone/>
            </a:pPr>
            <a:endParaRPr dirty="0"/>
          </a:p>
        </p:txBody>
      </p:sp>
      <p:sp>
        <p:nvSpPr>
          <p:cNvPr id="98" name="Google Shape;98;p20"/>
          <p:cNvSpPr txBox="1"/>
          <p:nvPr/>
        </p:nvSpPr>
        <p:spPr>
          <a:xfrm>
            <a:off x="892775" y="3359200"/>
            <a:ext cx="7587300" cy="903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600"/>
              <a:buFont typeface="Arial"/>
              <a:buNone/>
            </a:pPr>
            <a:r>
              <a:rPr lang="en" sz="2600">
                <a:solidFill>
                  <a:srgbClr val="9900FF"/>
                </a:solidFill>
              </a:rPr>
              <a:t>Nitrogen based fertilizers have no effect on the growth of sunflowers</a:t>
            </a:r>
            <a:endParaRPr sz="2600"/>
          </a:p>
        </p:txBody>
      </p:sp>
      <p:sp>
        <p:nvSpPr>
          <p:cNvPr id="99" name="Google Shape;99;p20"/>
          <p:cNvSpPr txBox="1"/>
          <p:nvPr/>
        </p:nvSpPr>
        <p:spPr>
          <a:xfrm>
            <a:off x="990725" y="5111800"/>
            <a:ext cx="7587300" cy="1409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600">
                <a:solidFill>
                  <a:srgbClr val="9900FF"/>
                </a:solidFill>
              </a:rPr>
              <a:t>If nitrogen based fertilizers are used in the soil, then it will increase the growth of sunflowers (because nitrogen is necessary for leaf growth)</a:t>
            </a:r>
            <a:endParaRPr sz="2600">
              <a:solidFill>
                <a:srgbClr val="9900FF"/>
              </a:solidFill>
            </a:endParaRPr>
          </a:p>
        </p:txBody>
      </p:sp>
      <p:grpSp>
        <p:nvGrpSpPr>
          <p:cNvPr id="100" name="Google Shape;100;p20"/>
          <p:cNvGrpSpPr/>
          <p:nvPr/>
        </p:nvGrpSpPr>
        <p:grpSpPr>
          <a:xfrm>
            <a:off x="6257950" y="4166450"/>
            <a:ext cx="2716800" cy="1033200"/>
            <a:chOff x="6257950" y="4166450"/>
            <a:chExt cx="2716800" cy="1033200"/>
          </a:xfrm>
        </p:grpSpPr>
        <p:cxnSp>
          <p:nvCxnSpPr>
            <p:cNvPr id="101" name="Google Shape;101;p20"/>
            <p:cNvCxnSpPr/>
            <p:nvPr/>
          </p:nvCxnSpPr>
          <p:spPr>
            <a:xfrm rot="10800000" flipH="1">
              <a:off x="6257950" y="4815650"/>
              <a:ext cx="585000" cy="254400"/>
            </a:xfrm>
            <a:prstGeom prst="straightConnector1">
              <a:avLst/>
            </a:prstGeom>
            <a:noFill/>
            <a:ln w="9525" cap="flat" cmpd="sng">
              <a:solidFill>
                <a:srgbClr val="595959"/>
              </a:solidFill>
              <a:prstDash val="solid"/>
              <a:round/>
              <a:headEnd type="none" w="sm" len="sm"/>
              <a:tailEnd type="triangle" w="med" len="med"/>
            </a:ln>
          </p:spPr>
        </p:cxnSp>
        <p:sp>
          <p:nvSpPr>
            <p:cNvPr id="102" name="Google Shape;102;p20"/>
            <p:cNvSpPr txBox="1"/>
            <p:nvPr/>
          </p:nvSpPr>
          <p:spPr>
            <a:xfrm>
              <a:off x="6919150" y="4166450"/>
              <a:ext cx="2055600" cy="1033200"/>
            </a:xfrm>
            <a:prstGeom prst="rect">
              <a:avLst/>
            </a:prstGeom>
            <a:noFill/>
            <a:ln w="9525" cap="flat" cmpd="sng">
              <a:solidFill>
                <a:srgbClr val="9900FF"/>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2600" b="0" i="0" u="none" strike="noStrike" cap="none">
                  <a:solidFill>
                    <a:srgbClr val="000000"/>
                  </a:solidFill>
                  <a:latin typeface="Arial"/>
                  <a:ea typeface="Arial"/>
                  <a:cs typeface="Arial"/>
                  <a:sym typeface="Arial"/>
                </a:rPr>
                <a:t>“Because…” is optional</a:t>
              </a:r>
              <a:endParaRPr sz="2600" b="0" i="0" u="none" strike="noStrike" cap="none">
                <a:solidFill>
                  <a:srgbClr val="000000"/>
                </a:solidFill>
                <a:latin typeface="Arial"/>
                <a:ea typeface="Arial"/>
                <a:cs typeface="Arial"/>
                <a:sym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8">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1"/>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a:solidFill>
                  <a:srgbClr val="0000FF"/>
                </a:solidFill>
              </a:rPr>
              <a:t>Practice</a:t>
            </a:r>
            <a:endParaRPr b="1">
              <a:solidFill>
                <a:srgbClr val="0000FF"/>
              </a:solidFill>
            </a:endParaRPr>
          </a:p>
        </p:txBody>
      </p:sp>
      <p:sp>
        <p:nvSpPr>
          <p:cNvPr id="108" name="Google Shape;108;p21"/>
          <p:cNvSpPr txBox="1">
            <a:spLocks noGrp="1"/>
          </p:cNvSpPr>
          <p:nvPr>
            <p:ph type="body" idx="1"/>
          </p:nvPr>
        </p:nvSpPr>
        <p:spPr>
          <a:xfrm>
            <a:off x="311700" y="1100800"/>
            <a:ext cx="8520600" cy="5420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Determine a suitable null and alternative hypothesis for the question below:</a:t>
            </a:r>
            <a:endParaRPr/>
          </a:p>
          <a:p>
            <a:pPr marL="457200" lvl="0" indent="-406400" algn="l" rtl="0">
              <a:spcBef>
                <a:spcPts val="1600"/>
              </a:spcBef>
              <a:spcAft>
                <a:spcPts val="0"/>
              </a:spcAft>
              <a:buClr>
                <a:schemeClr val="dk1"/>
              </a:buClr>
              <a:buSzPts val="2800"/>
              <a:buChar char="●"/>
            </a:pPr>
            <a:r>
              <a:rPr lang="en">
                <a:solidFill>
                  <a:schemeClr val="dk1"/>
                </a:solidFill>
              </a:rPr>
              <a:t>Are teenagers better at geometry than adults?</a:t>
            </a:r>
            <a:endParaRPr>
              <a:solidFill>
                <a:schemeClr val="dk1"/>
              </a:solidFill>
            </a:endParaRPr>
          </a:p>
          <a:p>
            <a:pPr marL="0" lvl="0" indent="0" algn="l" rtl="0">
              <a:spcBef>
                <a:spcPts val="640"/>
              </a:spcBef>
              <a:spcAft>
                <a:spcPts val="0"/>
              </a:spcAft>
              <a:buNone/>
            </a:pPr>
            <a:r>
              <a:rPr lang="en">
                <a:solidFill>
                  <a:schemeClr val="dk1"/>
                </a:solidFill>
              </a:rPr>
              <a:t>H</a:t>
            </a:r>
            <a:r>
              <a:rPr lang="en" baseline="-25000">
                <a:solidFill>
                  <a:schemeClr val="dk1"/>
                </a:solidFill>
              </a:rPr>
              <a:t>0</a:t>
            </a:r>
            <a:r>
              <a:rPr lang="en">
                <a:solidFill>
                  <a:schemeClr val="dk1"/>
                </a:solidFill>
              </a:rPr>
              <a:t>:</a:t>
            </a:r>
            <a:endParaRPr>
              <a:solidFill>
                <a:schemeClr val="dk1"/>
              </a:solidFill>
            </a:endParaRPr>
          </a:p>
          <a:p>
            <a:pPr marL="0" lvl="0" indent="0" algn="l" rtl="0">
              <a:spcBef>
                <a:spcPts val="640"/>
              </a:spcBef>
              <a:spcAft>
                <a:spcPts val="0"/>
              </a:spcAft>
              <a:buNone/>
            </a:pPr>
            <a:r>
              <a:rPr lang="en">
                <a:solidFill>
                  <a:schemeClr val="dk1"/>
                </a:solidFill>
              </a:rPr>
              <a:t>H</a:t>
            </a:r>
            <a:r>
              <a:rPr lang="en" baseline="-25000">
                <a:solidFill>
                  <a:schemeClr val="dk1"/>
                </a:solidFill>
              </a:rPr>
              <a:t>1</a:t>
            </a:r>
            <a:r>
              <a:rPr lang="en">
                <a:solidFill>
                  <a:schemeClr val="dk1"/>
                </a:solidFill>
              </a:rPr>
              <a:t>:</a:t>
            </a:r>
            <a:endParaRPr/>
          </a:p>
          <a:p>
            <a:pPr marL="0" lvl="0" indent="0" algn="l" rtl="0">
              <a:spcBef>
                <a:spcPts val="0"/>
              </a:spcBef>
              <a:spcAft>
                <a:spcPts val="1600"/>
              </a:spcAft>
              <a:buNone/>
            </a:pPr>
            <a:endParaRPr/>
          </a:p>
        </p:txBody>
      </p:sp>
      <p:sp>
        <p:nvSpPr>
          <p:cNvPr id="109" name="Google Shape;109;p21"/>
          <p:cNvSpPr txBox="1"/>
          <p:nvPr/>
        </p:nvSpPr>
        <p:spPr>
          <a:xfrm>
            <a:off x="871000" y="2858450"/>
            <a:ext cx="7587300" cy="903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600">
                <a:solidFill>
                  <a:srgbClr val="9900FF"/>
                </a:solidFill>
              </a:rPr>
              <a:t>Age has no effect on the ability to do geometry</a:t>
            </a:r>
            <a:endParaRPr sz="2600">
              <a:solidFill>
                <a:srgbClr val="9900FF"/>
              </a:solidFill>
            </a:endParaRPr>
          </a:p>
        </p:txBody>
      </p:sp>
      <p:sp>
        <p:nvSpPr>
          <p:cNvPr id="110" name="Google Shape;110;p21"/>
          <p:cNvSpPr txBox="1"/>
          <p:nvPr/>
        </p:nvSpPr>
        <p:spPr>
          <a:xfrm>
            <a:off x="925425" y="3429000"/>
            <a:ext cx="7979100" cy="2504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600">
                <a:solidFill>
                  <a:srgbClr val="9900FF"/>
                </a:solidFill>
              </a:rPr>
              <a:t>If teenagers and adults are given geometry problems to solve, then adults will solve more problems than teenagers (because they are older and have more experience doing  problems)</a:t>
            </a:r>
            <a:endParaRPr sz="2600">
              <a:solidFill>
                <a:srgbClr val="9900FF"/>
              </a:solidFill>
            </a:endParaRPr>
          </a:p>
          <a:p>
            <a:pPr marL="0" lvl="0" indent="0" algn="l" rtl="0">
              <a:spcBef>
                <a:spcPts val="0"/>
              </a:spcBef>
              <a:spcAft>
                <a:spcPts val="0"/>
              </a:spcAft>
              <a:buNone/>
            </a:pPr>
            <a:r>
              <a:rPr lang="en" sz="2600">
                <a:solidFill>
                  <a:srgbClr val="9900FF"/>
                </a:solidFill>
              </a:rPr>
              <a:t>OR Adults may be able to solve geometry problems better than teenagers</a:t>
            </a:r>
            <a:endParaRPr sz="2600">
              <a:solidFill>
                <a:srgbClr val="9900FF"/>
              </a:solidFill>
            </a:endParaRPr>
          </a:p>
        </p:txBody>
      </p:sp>
      <p:grpSp>
        <p:nvGrpSpPr>
          <p:cNvPr id="111" name="Google Shape;111;p21"/>
          <p:cNvGrpSpPr/>
          <p:nvPr/>
        </p:nvGrpSpPr>
        <p:grpSpPr>
          <a:xfrm>
            <a:off x="4659250" y="5574250"/>
            <a:ext cx="4321775" cy="1197600"/>
            <a:chOff x="4659250" y="5574250"/>
            <a:chExt cx="4321775" cy="1197600"/>
          </a:xfrm>
        </p:grpSpPr>
        <p:sp>
          <p:nvSpPr>
            <p:cNvPr id="112" name="Google Shape;112;p21"/>
            <p:cNvSpPr txBox="1"/>
            <p:nvPr/>
          </p:nvSpPr>
          <p:spPr>
            <a:xfrm>
              <a:off x="5623725" y="5574250"/>
              <a:ext cx="3357300" cy="1197600"/>
            </a:xfrm>
            <a:prstGeom prst="rect">
              <a:avLst/>
            </a:prstGeom>
            <a:noFill/>
            <a:ln w="9525" cap="flat" cmpd="sng">
              <a:solidFill>
                <a:srgbClr val="FF00FF"/>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2000" b="0" i="0" u="none" strike="noStrike" cap="none">
                  <a:solidFill>
                    <a:srgbClr val="000000"/>
                  </a:solidFill>
                  <a:latin typeface="Arial"/>
                  <a:ea typeface="Arial"/>
                  <a:cs typeface="Arial"/>
                  <a:sym typeface="Arial"/>
                </a:rPr>
                <a:t>Notice- the “if..then..” format was removed</a:t>
              </a:r>
              <a:r>
                <a:rPr lang="en" sz="2000"/>
                <a:t>, but it still works as a hypothesis</a:t>
              </a:r>
              <a:endParaRPr sz="2000" b="0" i="0" u="none" strike="noStrike" cap="none">
                <a:solidFill>
                  <a:srgbClr val="000000"/>
                </a:solidFill>
                <a:latin typeface="Arial"/>
                <a:ea typeface="Arial"/>
                <a:cs typeface="Arial"/>
                <a:sym typeface="Arial"/>
              </a:endParaRPr>
            </a:p>
          </p:txBody>
        </p:sp>
        <p:cxnSp>
          <p:nvCxnSpPr>
            <p:cNvPr id="113" name="Google Shape;113;p21"/>
            <p:cNvCxnSpPr/>
            <p:nvPr/>
          </p:nvCxnSpPr>
          <p:spPr>
            <a:xfrm>
              <a:off x="4659250" y="5639575"/>
              <a:ext cx="805500" cy="359100"/>
            </a:xfrm>
            <a:prstGeom prst="straightConnector1">
              <a:avLst/>
            </a:prstGeom>
            <a:noFill/>
            <a:ln w="9525" cap="flat" cmpd="sng">
              <a:solidFill>
                <a:srgbClr val="595959"/>
              </a:solidFill>
              <a:prstDash val="solid"/>
              <a:round/>
              <a:headEnd type="none" w="sm" len="sm"/>
              <a:tailEnd type="triangle" w="med" len="med"/>
            </a:ln>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1"/>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a:solidFill>
                  <a:srgbClr val="0000FF"/>
                </a:solidFill>
              </a:rPr>
              <a:t>Practice</a:t>
            </a:r>
            <a:endParaRPr b="1">
              <a:solidFill>
                <a:srgbClr val="0000FF"/>
              </a:solidFill>
            </a:endParaRPr>
          </a:p>
        </p:txBody>
      </p:sp>
      <p:sp>
        <p:nvSpPr>
          <p:cNvPr id="108" name="Google Shape;108;p21"/>
          <p:cNvSpPr txBox="1">
            <a:spLocks noGrp="1"/>
          </p:cNvSpPr>
          <p:nvPr>
            <p:ph type="body" idx="1"/>
          </p:nvPr>
        </p:nvSpPr>
        <p:spPr>
          <a:xfrm>
            <a:off x="311700" y="1100800"/>
            <a:ext cx="8520600" cy="5420400"/>
          </a:xfrm>
          <a:prstGeom prst="rect">
            <a:avLst/>
          </a:prstGeom>
        </p:spPr>
        <p:txBody>
          <a:bodyPr spcFirstLastPara="1" wrap="square" lIns="91425" tIns="91425" rIns="91425" bIns="91425" anchor="t" anchorCtr="0">
            <a:noAutofit/>
          </a:bodyPr>
          <a:lstStyle/>
          <a:p>
            <a:pPr indent="-457200"/>
            <a:r>
              <a:rPr lang="en-US" dirty="0"/>
              <a:t>Work on practice problems 2-4</a:t>
            </a:r>
            <a:endParaRPr dirty="0"/>
          </a:p>
          <a:p>
            <a:pPr marL="0" lvl="0" indent="0" algn="l" rtl="0">
              <a:spcBef>
                <a:spcPts val="0"/>
              </a:spcBef>
              <a:spcAft>
                <a:spcPts val="1600"/>
              </a:spcAft>
              <a:buNone/>
            </a:pPr>
            <a:endParaRPr dirty="0"/>
          </a:p>
        </p:txBody>
      </p:sp>
    </p:spTree>
    <p:extLst>
      <p:ext uri="{BB962C8B-B14F-4D97-AF65-F5344CB8AC3E}">
        <p14:creationId xmlns:p14="http://schemas.microsoft.com/office/powerpoint/2010/main" val="2254631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Shape 117"/>
        <p:cNvGrpSpPr/>
        <p:nvPr/>
      </p:nvGrpSpPr>
      <p:grpSpPr>
        <a:xfrm>
          <a:off x="0" y="0"/>
          <a:ext cx="0" cy="0"/>
          <a:chOff x="0" y="0"/>
          <a:chExt cx="0" cy="0"/>
        </a:xfrm>
      </p:grpSpPr>
      <p:sp>
        <p:nvSpPr>
          <p:cNvPr id="118" name="Google Shape;118;p22"/>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Scientific Method</a:t>
            </a:r>
            <a:endParaRPr/>
          </a:p>
        </p:txBody>
      </p:sp>
      <p:sp>
        <p:nvSpPr>
          <p:cNvPr id="119" name="Google Shape;119;p22"/>
          <p:cNvSpPr txBox="1">
            <a:spLocks noGrp="1"/>
          </p:cNvSpPr>
          <p:nvPr>
            <p:ph type="body" idx="1"/>
          </p:nvPr>
        </p:nvSpPr>
        <p:spPr>
          <a:xfrm>
            <a:off x="311700" y="1100800"/>
            <a:ext cx="8520600" cy="2328300"/>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SzPts val="2800"/>
              <a:buChar char="●"/>
            </a:pPr>
            <a:r>
              <a:rPr lang="en" dirty="0"/>
              <a:t>Most scientific inquiries do not follow a perfectly structured form</a:t>
            </a:r>
            <a:endParaRPr dirty="0"/>
          </a:p>
          <a:p>
            <a:pPr marL="457200" lvl="0" indent="-406400" algn="l" rtl="0">
              <a:spcBef>
                <a:spcPts val="0"/>
              </a:spcBef>
              <a:spcAft>
                <a:spcPts val="0"/>
              </a:spcAft>
              <a:buSzPts val="2800"/>
              <a:buChar char="●"/>
            </a:pPr>
            <a:r>
              <a:rPr lang="en" dirty="0"/>
              <a:t>Scientists can be working with the wrong hypothesis and have to redirect research</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Shape 124"/>
        <p:cNvGrpSpPr/>
        <p:nvPr/>
      </p:nvGrpSpPr>
      <p:grpSpPr>
        <a:xfrm>
          <a:off x="0" y="0"/>
          <a:ext cx="0" cy="0"/>
          <a:chOff x="0" y="0"/>
          <a:chExt cx="0" cy="0"/>
        </a:xfrm>
      </p:grpSpPr>
      <p:sp>
        <p:nvSpPr>
          <p:cNvPr id="125" name="Google Shape;125;p23"/>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Hypothesis/Theory/Law</a:t>
            </a:r>
            <a:endParaRPr/>
          </a:p>
        </p:txBody>
      </p:sp>
      <p:sp>
        <p:nvSpPr>
          <p:cNvPr id="126" name="Google Shape;126;p23"/>
          <p:cNvSpPr txBox="1">
            <a:spLocks noGrp="1"/>
          </p:cNvSpPr>
          <p:nvPr>
            <p:ph type="body" idx="1"/>
          </p:nvPr>
        </p:nvSpPr>
        <p:spPr>
          <a:xfrm>
            <a:off x="311700" y="1100798"/>
            <a:ext cx="8520600" cy="2328201"/>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SzPts val="2800"/>
              <a:buChar char="●"/>
            </a:pPr>
            <a:r>
              <a:rPr lang="en" b="1" u="sng" dirty="0">
                <a:solidFill>
                  <a:srgbClr val="0000FF"/>
                </a:solidFill>
              </a:rPr>
              <a:t>Hypothesis</a:t>
            </a:r>
            <a:r>
              <a:rPr lang="en" dirty="0"/>
              <a:t>: an explanation to a question</a:t>
            </a:r>
            <a:endParaRPr dirty="0"/>
          </a:p>
          <a:p>
            <a:pPr marL="914400" lvl="1" indent="-406400" algn="l" rtl="0">
              <a:spcBef>
                <a:spcPts val="0"/>
              </a:spcBef>
              <a:spcAft>
                <a:spcPts val="0"/>
              </a:spcAft>
              <a:buSzPts val="2800"/>
              <a:buChar char="○"/>
            </a:pPr>
            <a:r>
              <a:rPr lang="en" dirty="0"/>
              <a:t>Tested by experiment or continued observation</a:t>
            </a:r>
            <a:endParaRPr dirty="0"/>
          </a:p>
          <a:p>
            <a:pPr marL="914400" lvl="1" indent="-406400" algn="l" rtl="0">
              <a:spcBef>
                <a:spcPts val="0"/>
              </a:spcBef>
              <a:spcAft>
                <a:spcPts val="0"/>
              </a:spcAft>
              <a:buSzPts val="2800"/>
              <a:buChar char="○"/>
            </a:pPr>
            <a:r>
              <a:rPr lang="en" dirty="0"/>
              <a:t>Can be disproven, but cannot be proven true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Shape 131"/>
        <p:cNvGrpSpPr/>
        <p:nvPr/>
      </p:nvGrpSpPr>
      <p:grpSpPr>
        <a:xfrm>
          <a:off x="0" y="0"/>
          <a:ext cx="0" cy="0"/>
          <a:chOff x="0" y="0"/>
          <a:chExt cx="0" cy="0"/>
        </a:xfrm>
      </p:grpSpPr>
      <p:sp>
        <p:nvSpPr>
          <p:cNvPr id="132" name="Google Shape;132;p24"/>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Hypothesis/Theory/Law</a:t>
            </a:r>
            <a:endParaRPr/>
          </a:p>
        </p:txBody>
      </p:sp>
      <p:sp>
        <p:nvSpPr>
          <p:cNvPr id="133" name="Google Shape;133;p24"/>
          <p:cNvSpPr txBox="1">
            <a:spLocks noGrp="1"/>
          </p:cNvSpPr>
          <p:nvPr>
            <p:ph type="body" idx="1"/>
          </p:nvPr>
        </p:nvSpPr>
        <p:spPr>
          <a:xfrm>
            <a:off x="311700" y="1100800"/>
            <a:ext cx="8520600" cy="2459700"/>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SzPts val="2800"/>
              <a:buChar char="●"/>
            </a:pPr>
            <a:r>
              <a:rPr lang="en" b="1" u="sng">
                <a:solidFill>
                  <a:srgbClr val="0000FF"/>
                </a:solidFill>
              </a:rPr>
              <a:t>Theory</a:t>
            </a:r>
            <a:r>
              <a:rPr lang="en"/>
              <a:t>: Summarizes a group of hypotheses</a:t>
            </a:r>
            <a:endParaRPr/>
          </a:p>
          <a:p>
            <a:pPr marL="914400" lvl="1" indent="-406400" algn="l" rtl="0">
              <a:spcBef>
                <a:spcPts val="0"/>
              </a:spcBef>
              <a:spcAft>
                <a:spcPts val="0"/>
              </a:spcAft>
              <a:buSzPts val="2800"/>
              <a:buChar char="○"/>
            </a:pPr>
            <a:r>
              <a:rPr lang="en"/>
              <a:t>Broader in scope</a:t>
            </a:r>
            <a:endParaRPr/>
          </a:p>
          <a:p>
            <a:pPr marL="914400" lvl="1" indent="-406400" algn="l" rtl="0">
              <a:spcBef>
                <a:spcPts val="0"/>
              </a:spcBef>
              <a:spcAft>
                <a:spcPts val="0"/>
              </a:spcAft>
              <a:buSzPts val="2800"/>
              <a:buChar char="○"/>
            </a:pPr>
            <a:r>
              <a:rPr lang="en"/>
              <a:t>New hypotheses can be generated from it</a:t>
            </a:r>
            <a:endParaRPr/>
          </a:p>
          <a:p>
            <a:pPr marL="914400" lvl="1" indent="-406400" algn="l" rtl="0">
              <a:spcBef>
                <a:spcPts val="0"/>
              </a:spcBef>
              <a:spcAft>
                <a:spcPts val="0"/>
              </a:spcAft>
              <a:buSzPts val="2800"/>
              <a:buChar char="○"/>
            </a:pPr>
            <a:r>
              <a:rPr lang="en"/>
              <a:t>Supported by massive body of evidence</a:t>
            </a:r>
            <a:endParaRPr/>
          </a:p>
          <a:p>
            <a:pPr marL="914400" lvl="1" indent="-406400" algn="l" rtl="0">
              <a:spcBef>
                <a:spcPts val="0"/>
              </a:spcBef>
              <a:spcAft>
                <a:spcPts val="0"/>
              </a:spcAft>
              <a:buSzPts val="2800"/>
              <a:buChar char="○"/>
            </a:pPr>
            <a:r>
              <a:rPr lang="en"/>
              <a:t>NEVER becomes a law</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13D010C-E7C7-4471-B954-3C7944C92363}"/>
              </a:ext>
            </a:extLst>
          </p:cNvPr>
          <p:cNvSpPr>
            <a:spLocks noGrp="1"/>
          </p:cNvSpPr>
          <p:nvPr>
            <p:ph type="title"/>
          </p:nvPr>
        </p:nvSpPr>
        <p:spPr/>
        <p:txBody>
          <a:bodyPr/>
          <a:lstStyle/>
          <a:p>
            <a:r>
              <a:rPr lang="en-US" dirty="0"/>
              <a:t>AP Biology</a:t>
            </a:r>
          </a:p>
        </p:txBody>
      </p:sp>
      <p:sp>
        <p:nvSpPr>
          <p:cNvPr id="4" name="Text Placeholder 3">
            <a:extLst>
              <a:ext uri="{FF2B5EF4-FFF2-40B4-BE49-F238E27FC236}">
                <a16:creationId xmlns:a16="http://schemas.microsoft.com/office/drawing/2014/main" id="{170043CC-D0A2-43CE-B608-776D78204DF4}"/>
              </a:ext>
            </a:extLst>
          </p:cNvPr>
          <p:cNvSpPr>
            <a:spLocks noGrp="1"/>
          </p:cNvSpPr>
          <p:nvPr>
            <p:ph type="body" idx="1"/>
          </p:nvPr>
        </p:nvSpPr>
        <p:spPr/>
        <p:txBody>
          <a:bodyPr/>
          <a:lstStyle/>
          <a:p>
            <a:r>
              <a:rPr lang="en-US" dirty="0"/>
              <a:t>Throughout this course you will study core scientific principles, theories, and processes that govern living organisms and biological systems</a:t>
            </a:r>
          </a:p>
          <a:p>
            <a:pPr lvl="1"/>
            <a:r>
              <a:rPr lang="en-US" dirty="0"/>
              <a:t>The course is broken down into science practices (skills) and content</a:t>
            </a:r>
          </a:p>
        </p:txBody>
      </p:sp>
    </p:spTree>
    <p:extLst>
      <p:ext uri="{BB962C8B-B14F-4D97-AF65-F5344CB8AC3E}">
        <p14:creationId xmlns:p14="http://schemas.microsoft.com/office/powerpoint/2010/main" val="189480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Shape 138"/>
        <p:cNvGrpSpPr/>
        <p:nvPr/>
      </p:nvGrpSpPr>
      <p:grpSpPr>
        <a:xfrm>
          <a:off x="0" y="0"/>
          <a:ext cx="0" cy="0"/>
          <a:chOff x="0" y="0"/>
          <a:chExt cx="0" cy="0"/>
        </a:xfrm>
      </p:grpSpPr>
      <p:sp>
        <p:nvSpPr>
          <p:cNvPr id="139" name="Google Shape;139;p25"/>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Hypothesis/Theory/Law</a:t>
            </a:r>
            <a:endParaRPr/>
          </a:p>
        </p:txBody>
      </p:sp>
      <p:sp>
        <p:nvSpPr>
          <p:cNvPr id="140" name="Google Shape;140;p25"/>
          <p:cNvSpPr txBox="1">
            <a:spLocks noGrp="1"/>
          </p:cNvSpPr>
          <p:nvPr>
            <p:ph type="body" idx="1"/>
          </p:nvPr>
        </p:nvSpPr>
        <p:spPr>
          <a:xfrm>
            <a:off x="311700" y="1100800"/>
            <a:ext cx="8520600" cy="3080100"/>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SzPts val="2800"/>
              <a:buChar char="●"/>
            </a:pPr>
            <a:r>
              <a:rPr lang="en" b="1" u="sng">
                <a:solidFill>
                  <a:srgbClr val="0000FF"/>
                </a:solidFill>
              </a:rPr>
              <a:t>Scientific Law</a:t>
            </a:r>
            <a:r>
              <a:rPr lang="en"/>
              <a:t>: Statement of fact usually as a mathematical formula</a:t>
            </a:r>
            <a:endParaRPr/>
          </a:p>
          <a:p>
            <a:pPr marL="914400" lvl="1" indent="-406400" algn="l" rtl="0">
              <a:spcBef>
                <a:spcPts val="0"/>
              </a:spcBef>
              <a:spcAft>
                <a:spcPts val="0"/>
              </a:spcAft>
              <a:buSzPts val="2800"/>
              <a:buChar char="○"/>
            </a:pPr>
            <a:r>
              <a:rPr lang="en"/>
              <a:t>ie Newton’s Law of Gravity</a:t>
            </a:r>
            <a:endParaRPr/>
          </a:p>
          <a:p>
            <a:pPr marL="914400" lvl="1" indent="-406400" algn="l" rtl="0">
              <a:spcBef>
                <a:spcPts val="0"/>
              </a:spcBef>
              <a:spcAft>
                <a:spcPts val="0"/>
              </a:spcAft>
              <a:buSzPts val="2800"/>
              <a:buChar char="○"/>
            </a:pPr>
            <a:r>
              <a:rPr lang="en"/>
              <a:t>Describes an observation-not “how” or “why”</a:t>
            </a:r>
            <a:endParaRPr/>
          </a:p>
          <a:p>
            <a:pPr marL="914400" lvl="1" indent="-406400" algn="l" rtl="0">
              <a:spcBef>
                <a:spcPts val="0"/>
              </a:spcBef>
              <a:spcAft>
                <a:spcPts val="0"/>
              </a:spcAft>
              <a:buSzPts val="2800"/>
              <a:buChar char="○"/>
            </a:pPr>
            <a:r>
              <a:rPr lang="en"/>
              <a:t>Generally accepted to be </a:t>
            </a:r>
            <a:r>
              <a:rPr lang="en" b="1"/>
              <a:t>true</a:t>
            </a:r>
            <a:r>
              <a:rPr lang="en"/>
              <a:t> and </a:t>
            </a:r>
            <a:r>
              <a:rPr lang="en" b="1"/>
              <a:t>universal</a:t>
            </a:r>
            <a:endParaRPr b="1"/>
          </a:p>
          <a:p>
            <a:pPr marL="914400" lvl="1" indent="-406400" algn="l" rtl="0">
              <a:spcBef>
                <a:spcPts val="0"/>
              </a:spcBef>
              <a:spcAft>
                <a:spcPts val="0"/>
              </a:spcAft>
              <a:buSzPts val="2800"/>
              <a:buChar char="○"/>
            </a:pPr>
            <a:r>
              <a:rPr lang="en"/>
              <a:t>Basis for scientific method</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6"/>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Experiments</a:t>
            </a:r>
            <a:endParaRPr/>
          </a:p>
        </p:txBody>
      </p:sp>
      <p:sp>
        <p:nvSpPr>
          <p:cNvPr id="147" name="Google Shape;147;p26"/>
          <p:cNvSpPr txBox="1">
            <a:spLocks noGrp="1"/>
          </p:cNvSpPr>
          <p:nvPr>
            <p:ph type="body" idx="1"/>
          </p:nvPr>
        </p:nvSpPr>
        <p:spPr>
          <a:xfrm>
            <a:off x="311700" y="1100799"/>
            <a:ext cx="8520600" cy="4991100"/>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SzPts val="2800"/>
              <a:buChar char="●"/>
            </a:pPr>
            <a:r>
              <a:rPr lang="en" dirty="0"/>
              <a:t>Start with an </a:t>
            </a:r>
            <a:r>
              <a:rPr lang="en" u="sng" dirty="0">
                <a:solidFill>
                  <a:srgbClr val="0000FF"/>
                </a:solidFill>
              </a:rPr>
              <a:t>observation</a:t>
            </a:r>
            <a:r>
              <a:rPr lang="en" dirty="0"/>
              <a:t> and a </a:t>
            </a:r>
            <a:r>
              <a:rPr lang="en" u="sng" dirty="0">
                <a:solidFill>
                  <a:srgbClr val="0000FF"/>
                </a:solidFill>
              </a:rPr>
              <a:t>hypothesis</a:t>
            </a:r>
            <a:endParaRPr u="sng" dirty="0">
              <a:solidFill>
                <a:srgbClr val="0000FF"/>
              </a:solidFill>
            </a:endParaRPr>
          </a:p>
          <a:p>
            <a:pPr marL="914400" lvl="1" indent="-406400" algn="l" rtl="0">
              <a:spcBef>
                <a:spcPts val="0"/>
              </a:spcBef>
              <a:spcAft>
                <a:spcPts val="0"/>
              </a:spcAft>
              <a:buSzPts val="2800"/>
              <a:buChar char="○"/>
            </a:pPr>
            <a:r>
              <a:rPr lang="en" dirty="0"/>
              <a:t>Use </a:t>
            </a:r>
            <a:r>
              <a:rPr lang="en" b="1" dirty="0"/>
              <a:t>control groups </a:t>
            </a:r>
            <a:r>
              <a:rPr lang="en" dirty="0"/>
              <a:t>(+ and/or -) and </a:t>
            </a:r>
            <a:r>
              <a:rPr lang="en" b="1" dirty="0"/>
              <a:t>experimental groups</a:t>
            </a:r>
            <a:endParaRPr b="1" dirty="0"/>
          </a:p>
          <a:p>
            <a:pPr marL="914400" lvl="1" indent="-406400" algn="l" rtl="0">
              <a:spcBef>
                <a:spcPts val="0"/>
              </a:spcBef>
              <a:spcAft>
                <a:spcPts val="0"/>
              </a:spcAft>
              <a:buSzPts val="2800"/>
              <a:buChar char="○"/>
            </a:pPr>
            <a:r>
              <a:rPr lang="en" dirty="0"/>
              <a:t>Well designed experiments should include:</a:t>
            </a:r>
            <a:endParaRPr dirty="0"/>
          </a:p>
          <a:p>
            <a:pPr marL="1371600" lvl="2" indent="-393700" algn="l" rtl="0">
              <a:spcBef>
                <a:spcPts val="0"/>
              </a:spcBef>
              <a:spcAft>
                <a:spcPts val="0"/>
              </a:spcAft>
              <a:buSzPts val="2600"/>
              <a:buChar char="■"/>
            </a:pPr>
            <a:r>
              <a:rPr lang="en" dirty="0"/>
              <a:t>Independent variable (IV)</a:t>
            </a:r>
            <a:endParaRPr dirty="0"/>
          </a:p>
          <a:p>
            <a:pPr marL="1371600" lvl="2" indent="-393700" algn="l" rtl="0">
              <a:spcBef>
                <a:spcPts val="0"/>
              </a:spcBef>
              <a:spcAft>
                <a:spcPts val="0"/>
              </a:spcAft>
              <a:buSzPts val="2600"/>
              <a:buChar char="■"/>
            </a:pPr>
            <a:r>
              <a:rPr lang="en" dirty="0"/>
              <a:t>Dependent variable (DV)</a:t>
            </a:r>
            <a:endParaRPr dirty="0"/>
          </a:p>
          <a:p>
            <a:pPr marL="1371600" lvl="2" indent="-393700" algn="l" rtl="0">
              <a:spcBef>
                <a:spcPts val="0"/>
              </a:spcBef>
              <a:spcAft>
                <a:spcPts val="0"/>
              </a:spcAft>
              <a:buSzPts val="2600"/>
              <a:buChar char="■"/>
            </a:pPr>
            <a:r>
              <a:rPr lang="en" dirty="0"/>
              <a:t>Control group (+ and/or -)</a:t>
            </a:r>
            <a:endParaRPr dirty="0"/>
          </a:p>
          <a:p>
            <a:pPr marL="1371600" lvl="2" indent="-393700" algn="l" rtl="0">
              <a:spcBef>
                <a:spcPts val="0"/>
              </a:spcBef>
              <a:spcAft>
                <a:spcPts val="0"/>
              </a:spcAft>
              <a:buSzPts val="2600"/>
              <a:buChar char="■"/>
            </a:pPr>
            <a:r>
              <a:rPr lang="en" dirty="0"/>
              <a:t>Constants</a:t>
            </a:r>
            <a:endParaRPr dirty="0"/>
          </a:p>
          <a:p>
            <a:pPr marL="1371600" lvl="2" indent="-393700" algn="l" rtl="0">
              <a:spcBef>
                <a:spcPts val="0"/>
              </a:spcBef>
              <a:spcAft>
                <a:spcPts val="0"/>
              </a:spcAft>
              <a:buSzPts val="2600"/>
              <a:buChar char="■"/>
            </a:pPr>
            <a:r>
              <a:rPr lang="en" dirty="0"/>
              <a:t># Trials (in the scientific community 3 is the minimum accepted # of trials)</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7"/>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Variables vs Constants</a:t>
            </a:r>
            <a:endParaRPr/>
          </a:p>
        </p:txBody>
      </p:sp>
      <p:sp>
        <p:nvSpPr>
          <p:cNvPr id="153" name="Google Shape;153;p27"/>
          <p:cNvSpPr txBox="1">
            <a:spLocks noGrp="1"/>
          </p:cNvSpPr>
          <p:nvPr>
            <p:ph type="body" idx="1"/>
          </p:nvPr>
        </p:nvSpPr>
        <p:spPr>
          <a:xfrm>
            <a:off x="311700" y="1100800"/>
            <a:ext cx="8520600" cy="2448600"/>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SzPts val="2800"/>
              <a:buChar char="●"/>
            </a:pPr>
            <a:r>
              <a:rPr lang="en"/>
              <a:t>A </a:t>
            </a:r>
            <a:r>
              <a:rPr lang="en" b="1">
                <a:solidFill>
                  <a:srgbClr val="4A86E8"/>
                </a:solidFill>
              </a:rPr>
              <a:t>variable</a:t>
            </a:r>
            <a:r>
              <a:rPr lang="en"/>
              <a:t> is something that is </a:t>
            </a:r>
            <a:r>
              <a:rPr lang="en" b="1">
                <a:solidFill>
                  <a:srgbClr val="4A86E8"/>
                </a:solidFill>
              </a:rPr>
              <a:t>changed</a:t>
            </a:r>
            <a:r>
              <a:rPr lang="en"/>
              <a:t> in the experiment</a:t>
            </a:r>
            <a:endParaRPr/>
          </a:p>
          <a:p>
            <a:pPr marL="457200" lvl="0" indent="-406400" algn="l" rtl="0">
              <a:spcBef>
                <a:spcPts val="0"/>
              </a:spcBef>
              <a:spcAft>
                <a:spcPts val="0"/>
              </a:spcAft>
              <a:buSzPts val="2800"/>
              <a:buChar char="●"/>
            </a:pPr>
            <a:r>
              <a:rPr lang="en"/>
              <a:t>A </a:t>
            </a:r>
            <a:r>
              <a:rPr lang="en" b="1">
                <a:solidFill>
                  <a:srgbClr val="CC0000"/>
                </a:solidFill>
              </a:rPr>
              <a:t>constant</a:t>
            </a:r>
            <a:r>
              <a:rPr lang="en"/>
              <a:t> is something that </a:t>
            </a:r>
            <a:r>
              <a:rPr lang="en" b="1">
                <a:solidFill>
                  <a:srgbClr val="CC0000"/>
                </a:solidFill>
              </a:rPr>
              <a:t>does not change</a:t>
            </a:r>
            <a:r>
              <a:rPr lang="en"/>
              <a:t> throughout the experiment</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8"/>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Variables vs Constants</a:t>
            </a:r>
            <a:endParaRPr/>
          </a:p>
        </p:txBody>
      </p:sp>
      <p:sp>
        <p:nvSpPr>
          <p:cNvPr id="159" name="Google Shape;159;p28"/>
          <p:cNvSpPr txBox="1">
            <a:spLocks noGrp="1"/>
          </p:cNvSpPr>
          <p:nvPr>
            <p:ph type="body" idx="1"/>
          </p:nvPr>
        </p:nvSpPr>
        <p:spPr>
          <a:xfrm>
            <a:off x="311700" y="1100800"/>
            <a:ext cx="8520600" cy="4524000"/>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SzPts val="2800"/>
              <a:buChar char="●"/>
            </a:pPr>
            <a:r>
              <a:rPr lang="en" b="1" u="sng" dirty="0">
                <a:solidFill>
                  <a:srgbClr val="0000FF"/>
                </a:solidFill>
              </a:rPr>
              <a:t>Independent Variable</a:t>
            </a:r>
            <a:r>
              <a:rPr lang="en" dirty="0"/>
              <a:t>: the </a:t>
            </a:r>
            <a:r>
              <a:rPr lang="en" b="1" dirty="0"/>
              <a:t>one</a:t>
            </a:r>
            <a:r>
              <a:rPr lang="en" dirty="0"/>
              <a:t> factor that is changed by the person doing the experiment</a:t>
            </a:r>
            <a:endParaRPr dirty="0"/>
          </a:p>
          <a:p>
            <a:pPr marL="914400" lvl="1" indent="-406400" algn="l" rtl="0">
              <a:spcBef>
                <a:spcPts val="0"/>
              </a:spcBef>
              <a:spcAft>
                <a:spcPts val="0"/>
              </a:spcAft>
              <a:buSzPts val="2800"/>
              <a:buChar char="○"/>
            </a:pPr>
            <a:r>
              <a:rPr lang="en" dirty="0"/>
              <a:t>Represents a quantity that is being manipulated in an experiment.</a:t>
            </a:r>
            <a:endParaRPr dirty="0"/>
          </a:p>
          <a:p>
            <a:pPr marL="457200" lvl="0" indent="-406400" algn="l" rtl="0">
              <a:spcBef>
                <a:spcPts val="0"/>
              </a:spcBef>
              <a:spcAft>
                <a:spcPts val="0"/>
              </a:spcAft>
              <a:buSzPts val="2800"/>
              <a:buChar char="●"/>
            </a:pPr>
            <a:r>
              <a:rPr lang="en" b="1" u="sng" dirty="0">
                <a:solidFill>
                  <a:srgbClr val="0000FF"/>
                </a:solidFill>
              </a:rPr>
              <a:t>Dependent Variable</a:t>
            </a:r>
            <a:r>
              <a:rPr lang="en" dirty="0"/>
              <a:t>: the factor which is measured in the experiment</a:t>
            </a:r>
            <a:endParaRPr dirty="0"/>
          </a:p>
          <a:p>
            <a:pPr marL="914400" lvl="1" indent="-406400" algn="l" rtl="0">
              <a:spcBef>
                <a:spcPts val="0"/>
              </a:spcBef>
              <a:spcAft>
                <a:spcPts val="0"/>
              </a:spcAft>
              <a:buSzPts val="2800"/>
              <a:buChar char="○"/>
            </a:pPr>
            <a:r>
              <a:rPr lang="en" dirty="0"/>
              <a:t>Represents a quantity whose value </a:t>
            </a:r>
            <a:r>
              <a:rPr lang="en" u="sng" dirty="0"/>
              <a:t>depends</a:t>
            </a:r>
            <a:r>
              <a:rPr lang="en" dirty="0"/>
              <a:t> on how the independent variable is manipulated.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9"/>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Variables vs Constants</a:t>
            </a:r>
            <a:endParaRPr/>
          </a:p>
        </p:txBody>
      </p:sp>
      <p:sp>
        <p:nvSpPr>
          <p:cNvPr id="165" name="Google Shape;165;p29"/>
          <p:cNvSpPr txBox="1">
            <a:spLocks noGrp="1"/>
          </p:cNvSpPr>
          <p:nvPr>
            <p:ph type="body" idx="1"/>
          </p:nvPr>
        </p:nvSpPr>
        <p:spPr>
          <a:xfrm>
            <a:off x="311700" y="1100800"/>
            <a:ext cx="8520600" cy="2165700"/>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SzPts val="2800"/>
              <a:buChar char="●"/>
            </a:pPr>
            <a:r>
              <a:rPr lang="en" b="1" u="sng">
                <a:solidFill>
                  <a:srgbClr val="CC0000"/>
                </a:solidFill>
              </a:rPr>
              <a:t>Constants</a:t>
            </a:r>
            <a:r>
              <a:rPr lang="en"/>
              <a:t>: all the factors that stay the same in an experiment. </a:t>
            </a:r>
            <a:endParaRPr/>
          </a:p>
          <a:p>
            <a:pPr marL="914400" lvl="1" indent="-406400" algn="l" rtl="0">
              <a:spcBef>
                <a:spcPts val="0"/>
              </a:spcBef>
              <a:spcAft>
                <a:spcPts val="0"/>
              </a:spcAft>
              <a:buSzPts val="2800"/>
              <a:buChar char="○"/>
            </a:pPr>
            <a:r>
              <a:rPr lang="en"/>
              <a:t>Examples depend on experiment, but could include: temperature, location, height, weight</a:t>
            </a:r>
            <a:endParaRPr/>
          </a:p>
        </p:txBody>
      </p:sp>
      <p:sp>
        <p:nvSpPr>
          <p:cNvPr id="166" name="Google Shape;166;p29"/>
          <p:cNvSpPr txBox="1"/>
          <p:nvPr/>
        </p:nvSpPr>
        <p:spPr>
          <a:xfrm>
            <a:off x="311700" y="3348375"/>
            <a:ext cx="7449900" cy="1104300"/>
          </a:xfrm>
          <a:prstGeom prst="rect">
            <a:avLst/>
          </a:prstGeom>
          <a:noFill/>
          <a:ln w="9525" cap="flat" cmpd="sng">
            <a:solidFill>
              <a:srgbClr val="0097A7"/>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 sz="2600" b="0" i="0" u="none" strike="noStrike" cap="none">
                <a:solidFill>
                  <a:srgbClr val="0097A7"/>
                </a:solidFill>
                <a:latin typeface="Arial"/>
                <a:ea typeface="Arial"/>
                <a:cs typeface="Arial"/>
                <a:sym typeface="Arial"/>
              </a:rPr>
              <a:t>Question</a:t>
            </a:r>
            <a:r>
              <a:rPr lang="en" sz="2600" b="0" i="0" u="none" strike="noStrike" cap="none">
                <a:solidFill>
                  <a:srgbClr val="000000"/>
                </a:solidFill>
                <a:latin typeface="Arial"/>
                <a:ea typeface="Arial"/>
                <a:cs typeface="Arial"/>
                <a:sym typeface="Arial"/>
              </a:rPr>
              <a:t>: why is it important to ONLY change the independent variable?</a:t>
            </a:r>
            <a:endParaRPr sz="2600" b="0" i="0" u="none" strike="noStrike" cap="none">
              <a:solidFill>
                <a:srgbClr val="000000"/>
              </a:solidFill>
              <a:latin typeface="Arial"/>
              <a:ea typeface="Arial"/>
              <a:cs typeface="Arial"/>
              <a:sym typeface="Arial"/>
            </a:endParaRPr>
          </a:p>
        </p:txBody>
      </p:sp>
      <p:sp>
        <p:nvSpPr>
          <p:cNvPr id="167" name="Google Shape;167;p29"/>
          <p:cNvSpPr txBox="1"/>
          <p:nvPr/>
        </p:nvSpPr>
        <p:spPr>
          <a:xfrm>
            <a:off x="311700" y="5084400"/>
            <a:ext cx="8520600" cy="1371600"/>
          </a:xfrm>
          <a:prstGeom prst="rect">
            <a:avLst/>
          </a:prstGeom>
          <a:noFill/>
          <a:ln w="9525" cap="flat" cmpd="sng">
            <a:solidFill>
              <a:srgbClr val="009900"/>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3366"/>
              </a:buClr>
              <a:buSzPts val="1600"/>
              <a:buFont typeface="Noto Sans Symbols"/>
              <a:buNone/>
            </a:pPr>
            <a:r>
              <a:rPr lang="en" sz="2600" b="0" i="0" u="none" strike="noStrike" cap="none">
                <a:solidFill>
                  <a:srgbClr val="000000"/>
                </a:solidFill>
                <a:latin typeface="Arial"/>
                <a:ea typeface="Arial"/>
                <a:cs typeface="Arial"/>
                <a:sym typeface="Arial"/>
              </a:rPr>
              <a:t>If you measure a change in the dependent variable, you won’t know whether it is the independent variable that is causing the change.</a:t>
            </a:r>
            <a:endParaRPr sz="26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2600" b="0" i="0" u="none" strike="noStrike" cap="none">
              <a:solidFill>
                <a:srgbClr val="000000"/>
              </a:solidFill>
              <a:latin typeface="Arial"/>
              <a:ea typeface="Arial"/>
              <a:cs typeface="Arial"/>
              <a:sym typeface="Arial"/>
            </a:endParaRPr>
          </a:p>
        </p:txBody>
      </p:sp>
      <p:cxnSp>
        <p:nvCxnSpPr>
          <p:cNvPr id="168" name="Google Shape;168;p29"/>
          <p:cNvCxnSpPr/>
          <p:nvPr/>
        </p:nvCxnSpPr>
        <p:spPr>
          <a:xfrm>
            <a:off x="1088725" y="4518350"/>
            <a:ext cx="10800" cy="511500"/>
          </a:xfrm>
          <a:prstGeom prst="straightConnector1">
            <a:avLst/>
          </a:prstGeom>
          <a:noFill/>
          <a:ln w="38100" cap="flat" cmpd="sng">
            <a:solidFill>
              <a:srgbClr val="FFAB40"/>
            </a:solidFill>
            <a:prstDash val="solid"/>
            <a:round/>
            <a:headEnd type="none" w="sm" len="sm"/>
            <a:tailEnd type="triangle"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30"/>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a:solidFill>
                  <a:srgbClr val="0000FF"/>
                </a:solidFill>
              </a:rPr>
              <a:t>Concept Check</a:t>
            </a:r>
            <a:endParaRPr b="1">
              <a:solidFill>
                <a:srgbClr val="0000FF"/>
              </a:solidFill>
            </a:endParaRPr>
          </a:p>
        </p:txBody>
      </p:sp>
      <p:sp>
        <p:nvSpPr>
          <p:cNvPr id="174" name="Google Shape;174;p30"/>
          <p:cNvSpPr txBox="1">
            <a:spLocks noGrp="1"/>
          </p:cNvSpPr>
          <p:nvPr>
            <p:ph type="body" idx="1"/>
          </p:nvPr>
        </p:nvSpPr>
        <p:spPr>
          <a:xfrm>
            <a:off x="311700" y="1100800"/>
            <a:ext cx="8520600" cy="2612100"/>
          </a:xfrm>
          <a:prstGeom prst="rect">
            <a:avLst/>
          </a:prstGeom>
        </p:spPr>
        <p:txBody>
          <a:bodyPr spcFirstLastPara="1" wrap="square" lIns="91425" tIns="91425" rIns="91425" bIns="91425" anchor="t" anchorCtr="0">
            <a:noAutofit/>
          </a:bodyPr>
          <a:lstStyle/>
          <a:p>
            <a:pPr marL="0" lvl="0" indent="0">
              <a:buNone/>
            </a:pPr>
            <a:r>
              <a:rPr lang="en-US" dirty="0"/>
              <a:t>Read the problem below and identify the independent and dependent variables</a:t>
            </a:r>
            <a:r>
              <a:rPr lang="en" dirty="0"/>
              <a:t>:</a:t>
            </a:r>
            <a:endParaRPr dirty="0"/>
          </a:p>
          <a:p>
            <a:pPr marL="457200" lvl="0" indent="-406400" algn="l" rtl="0">
              <a:spcBef>
                <a:spcPts val="1600"/>
              </a:spcBef>
              <a:spcAft>
                <a:spcPts val="0"/>
              </a:spcAft>
              <a:buSzPts val="2800"/>
              <a:buAutoNum type="arabicPeriod"/>
            </a:pPr>
            <a:r>
              <a:rPr lang="en" dirty="0"/>
              <a:t>You are washing cars to earn money. For each car you wash, you earn $10.</a:t>
            </a:r>
            <a:endParaRPr dirty="0"/>
          </a:p>
        </p:txBody>
      </p:sp>
      <p:sp>
        <p:nvSpPr>
          <p:cNvPr id="175" name="Google Shape;175;p30"/>
          <p:cNvSpPr txBox="1"/>
          <p:nvPr/>
        </p:nvSpPr>
        <p:spPr>
          <a:xfrm>
            <a:off x="311700" y="3429000"/>
            <a:ext cx="8392800" cy="2831100"/>
          </a:xfrm>
          <a:prstGeom prst="rect">
            <a:avLst/>
          </a:prstGeom>
          <a:noFill/>
          <a:ln>
            <a:noFill/>
          </a:ln>
        </p:spPr>
        <p:txBody>
          <a:bodyPr spcFirstLastPara="1" wrap="square" lIns="91425" tIns="91425" rIns="91425" bIns="91425" anchor="t" anchorCtr="0">
            <a:noAutofit/>
          </a:bodyPr>
          <a:lstStyle/>
          <a:p>
            <a:pPr marL="457200" lvl="0" indent="-406400" algn="l" rtl="0">
              <a:spcBef>
                <a:spcPts val="0"/>
              </a:spcBef>
              <a:spcAft>
                <a:spcPts val="0"/>
              </a:spcAft>
              <a:buClr>
                <a:srgbClr val="990000"/>
              </a:buClr>
              <a:buSzPts val="2800"/>
              <a:buChar char="●"/>
            </a:pPr>
            <a:r>
              <a:rPr lang="en" sz="2800" u="sng" dirty="0">
                <a:solidFill>
                  <a:srgbClr val="990000"/>
                </a:solidFill>
              </a:rPr>
              <a:t>Independent variable</a:t>
            </a:r>
            <a:r>
              <a:rPr lang="en" sz="2800" dirty="0">
                <a:solidFill>
                  <a:srgbClr val="990000"/>
                </a:solidFill>
              </a:rPr>
              <a:t>: the amount of cars you wash</a:t>
            </a:r>
            <a:endParaRPr sz="2800" dirty="0">
              <a:solidFill>
                <a:srgbClr val="990000"/>
              </a:solidFill>
            </a:endParaRPr>
          </a:p>
          <a:p>
            <a:pPr marL="457200" lvl="0" indent="-406400" algn="l" rtl="0">
              <a:spcBef>
                <a:spcPts val="0"/>
              </a:spcBef>
              <a:spcAft>
                <a:spcPts val="0"/>
              </a:spcAft>
              <a:buClr>
                <a:srgbClr val="990000"/>
              </a:buClr>
              <a:buSzPts val="2800"/>
              <a:buChar char="●"/>
            </a:pPr>
            <a:r>
              <a:rPr lang="en" sz="2800" u="sng" dirty="0">
                <a:solidFill>
                  <a:srgbClr val="990000"/>
                </a:solidFill>
              </a:rPr>
              <a:t>Dependent variable</a:t>
            </a:r>
            <a:r>
              <a:rPr lang="en" sz="2800" dirty="0">
                <a:solidFill>
                  <a:srgbClr val="990000"/>
                </a:solidFill>
              </a:rPr>
              <a:t>: the amount of money you receive</a:t>
            </a:r>
            <a:endParaRPr sz="2800" dirty="0">
              <a:solidFill>
                <a:srgbClr val="990000"/>
              </a:solidFill>
            </a:endParaRPr>
          </a:p>
          <a:p>
            <a:pPr marL="914400" lvl="1" indent="-406400" algn="l" rtl="0">
              <a:spcBef>
                <a:spcPts val="0"/>
              </a:spcBef>
              <a:spcAft>
                <a:spcPts val="0"/>
              </a:spcAft>
              <a:buClr>
                <a:srgbClr val="990000"/>
              </a:buClr>
              <a:buSzPts val="2800"/>
              <a:buChar char="○"/>
            </a:pPr>
            <a:r>
              <a:rPr lang="en" sz="2800" dirty="0">
                <a:solidFill>
                  <a:srgbClr val="990000"/>
                </a:solidFill>
              </a:rPr>
              <a:t>The amount of money you receive DEPENDS on the number of cars you wash</a:t>
            </a:r>
            <a:endParaRPr sz="2800" dirty="0">
              <a:solidFill>
                <a:srgbClr val="99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31"/>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a:solidFill>
                  <a:srgbClr val="0000FF"/>
                </a:solidFill>
              </a:rPr>
              <a:t>Practice</a:t>
            </a:r>
            <a:endParaRPr b="1">
              <a:solidFill>
                <a:srgbClr val="0000FF"/>
              </a:solidFill>
            </a:endParaRPr>
          </a:p>
        </p:txBody>
      </p:sp>
      <p:sp>
        <p:nvSpPr>
          <p:cNvPr id="181" name="Google Shape;181;p31"/>
          <p:cNvSpPr txBox="1">
            <a:spLocks noGrp="1"/>
          </p:cNvSpPr>
          <p:nvPr>
            <p:ph type="body" idx="1"/>
          </p:nvPr>
        </p:nvSpPr>
        <p:spPr>
          <a:xfrm>
            <a:off x="311700" y="1100800"/>
            <a:ext cx="8520600" cy="2612100"/>
          </a:xfrm>
          <a:prstGeom prst="rect">
            <a:avLst/>
          </a:prstGeom>
        </p:spPr>
        <p:txBody>
          <a:bodyPr spcFirstLastPara="1" wrap="square" lIns="91425" tIns="91425" rIns="91425" bIns="91425" anchor="t" anchorCtr="0">
            <a:noAutofit/>
          </a:bodyPr>
          <a:lstStyle/>
          <a:p>
            <a:pPr marL="0" lvl="0" indent="0">
              <a:buNone/>
            </a:pPr>
            <a:r>
              <a:rPr lang="en-US" dirty="0"/>
              <a:t>Read the problem below and identify the independent and dependent variables</a:t>
            </a:r>
            <a:r>
              <a:rPr lang="en" dirty="0"/>
              <a:t>:</a:t>
            </a:r>
            <a:endParaRPr dirty="0"/>
          </a:p>
          <a:p>
            <a:pPr marL="457200" lvl="0" indent="-406400" algn="l" rtl="0">
              <a:spcBef>
                <a:spcPts val="1600"/>
              </a:spcBef>
              <a:spcAft>
                <a:spcPts val="0"/>
              </a:spcAft>
              <a:buSzPts val="2800"/>
              <a:buAutoNum type="arabicPeriod" startAt="2"/>
            </a:pPr>
            <a:r>
              <a:rPr lang="en" dirty="0"/>
              <a:t>You are interested in how stress affects heart rate in humans. You place humans under different levels of physical stress and measure their heart rate</a:t>
            </a:r>
            <a:endParaRPr dirty="0"/>
          </a:p>
        </p:txBody>
      </p:sp>
      <p:sp>
        <p:nvSpPr>
          <p:cNvPr id="182" name="Google Shape;182;p31"/>
          <p:cNvSpPr txBox="1"/>
          <p:nvPr/>
        </p:nvSpPr>
        <p:spPr>
          <a:xfrm>
            <a:off x="375600" y="4461925"/>
            <a:ext cx="8392800" cy="1347300"/>
          </a:xfrm>
          <a:prstGeom prst="rect">
            <a:avLst/>
          </a:prstGeom>
          <a:noFill/>
          <a:ln>
            <a:noFill/>
          </a:ln>
        </p:spPr>
        <p:txBody>
          <a:bodyPr spcFirstLastPara="1" wrap="square" lIns="91425" tIns="91425" rIns="91425" bIns="91425" anchor="t" anchorCtr="0">
            <a:noAutofit/>
          </a:bodyPr>
          <a:lstStyle/>
          <a:p>
            <a:pPr marL="457200" lvl="0" indent="-406400" algn="l" rtl="0">
              <a:spcBef>
                <a:spcPts val="0"/>
              </a:spcBef>
              <a:spcAft>
                <a:spcPts val="0"/>
              </a:spcAft>
              <a:buClr>
                <a:srgbClr val="990000"/>
              </a:buClr>
              <a:buSzPts val="2800"/>
              <a:buChar char="●"/>
            </a:pPr>
            <a:r>
              <a:rPr lang="en" sz="2800" u="sng" dirty="0">
                <a:solidFill>
                  <a:srgbClr val="990000"/>
                </a:solidFill>
              </a:rPr>
              <a:t>Independent variable</a:t>
            </a:r>
            <a:r>
              <a:rPr lang="en" sz="2800" dirty="0">
                <a:solidFill>
                  <a:srgbClr val="990000"/>
                </a:solidFill>
              </a:rPr>
              <a:t>: physical stress exposure</a:t>
            </a:r>
            <a:endParaRPr sz="2800" dirty="0">
              <a:solidFill>
                <a:srgbClr val="990000"/>
              </a:solidFill>
            </a:endParaRPr>
          </a:p>
          <a:p>
            <a:pPr marL="457200" lvl="0" indent="-406400" algn="l" rtl="0">
              <a:spcBef>
                <a:spcPts val="0"/>
              </a:spcBef>
              <a:spcAft>
                <a:spcPts val="0"/>
              </a:spcAft>
              <a:buClr>
                <a:srgbClr val="990000"/>
              </a:buClr>
              <a:buSzPts val="2800"/>
              <a:buChar char="●"/>
            </a:pPr>
            <a:r>
              <a:rPr lang="en" sz="2800" u="sng" dirty="0">
                <a:solidFill>
                  <a:srgbClr val="990000"/>
                </a:solidFill>
              </a:rPr>
              <a:t>Dependent variable</a:t>
            </a:r>
            <a:r>
              <a:rPr lang="en" sz="2800" dirty="0">
                <a:solidFill>
                  <a:srgbClr val="990000"/>
                </a:solidFill>
              </a:rPr>
              <a:t>: heart rates</a:t>
            </a:r>
            <a:endParaRPr sz="2800" dirty="0">
              <a:solidFill>
                <a:srgbClr val="99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2">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1"/>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a:solidFill>
                  <a:srgbClr val="0000FF"/>
                </a:solidFill>
              </a:rPr>
              <a:t>Practice</a:t>
            </a:r>
            <a:endParaRPr b="1">
              <a:solidFill>
                <a:srgbClr val="0000FF"/>
              </a:solidFill>
            </a:endParaRPr>
          </a:p>
        </p:txBody>
      </p:sp>
      <p:sp>
        <p:nvSpPr>
          <p:cNvPr id="108" name="Google Shape;108;p21"/>
          <p:cNvSpPr txBox="1">
            <a:spLocks noGrp="1"/>
          </p:cNvSpPr>
          <p:nvPr>
            <p:ph type="body" idx="1"/>
          </p:nvPr>
        </p:nvSpPr>
        <p:spPr>
          <a:xfrm>
            <a:off x="311700" y="1100800"/>
            <a:ext cx="8520600" cy="5420400"/>
          </a:xfrm>
          <a:prstGeom prst="rect">
            <a:avLst/>
          </a:prstGeom>
        </p:spPr>
        <p:txBody>
          <a:bodyPr spcFirstLastPara="1" wrap="square" lIns="91425" tIns="91425" rIns="91425" bIns="91425" anchor="t" anchorCtr="0">
            <a:noAutofit/>
          </a:bodyPr>
          <a:lstStyle/>
          <a:p>
            <a:pPr indent="-457200"/>
            <a:r>
              <a:rPr lang="en-US" dirty="0"/>
              <a:t>Work on practice problems 3-5</a:t>
            </a:r>
            <a:endParaRPr dirty="0"/>
          </a:p>
          <a:p>
            <a:pPr marL="0" lvl="0" indent="0" algn="l" rtl="0">
              <a:spcBef>
                <a:spcPts val="0"/>
              </a:spcBef>
              <a:spcAft>
                <a:spcPts val="1600"/>
              </a:spcAft>
              <a:buNone/>
            </a:pPr>
            <a:endParaRPr dirty="0"/>
          </a:p>
        </p:txBody>
      </p:sp>
    </p:spTree>
    <p:extLst>
      <p:ext uri="{BB962C8B-B14F-4D97-AF65-F5344CB8AC3E}">
        <p14:creationId xmlns:p14="http://schemas.microsoft.com/office/powerpoint/2010/main" val="3767403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32"/>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Experimental Controls</a:t>
            </a:r>
            <a:endParaRPr/>
          </a:p>
        </p:txBody>
      </p:sp>
      <p:pic>
        <p:nvPicPr>
          <p:cNvPr id="188" name="Google Shape;188;p32"/>
          <p:cNvPicPr preferRelativeResize="0"/>
          <p:nvPr/>
        </p:nvPicPr>
        <p:blipFill rotWithShape="1">
          <a:blip r:embed="rId3">
            <a:alphaModFix/>
          </a:blip>
          <a:srcRect/>
          <a:stretch/>
        </p:blipFill>
        <p:spPr>
          <a:xfrm>
            <a:off x="311700" y="1629275"/>
            <a:ext cx="8520600" cy="2430762"/>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3"/>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Think, Pair, Share</a:t>
            </a:r>
            <a:endParaRPr/>
          </a:p>
        </p:txBody>
      </p:sp>
      <p:sp>
        <p:nvSpPr>
          <p:cNvPr id="194" name="Google Shape;194;p33"/>
          <p:cNvSpPr txBox="1">
            <a:spLocks noGrp="1"/>
          </p:cNvSpPr>
          <p:nvPr>
            <p:ph type="body" idx="1"/>
          </p:nvPr>
        </p:nvSpPr>
        <p:spPr>
          <a:xfrm>
            <a:off x="135700" y="1100800"/>
            <a:ext cx="8788500" cy="4991100"/>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SzPts val="2800"/>
              <a:buChar char="●"/>
            </a:pPr>
            <a:r>
              <a:rPr lang="en"/>
              <a:t>What is a bias?</a:t>
            </a:r>
            <a:endParaRPr/>
          </a:p>
          <a:p>
            <a:pPr marL="457200" lvl="0" indent="-406400" algn="l" rtl="0">
              <a:spcBef>
                <a:spcPts val="0"/>
              </a:spcBef>
              <a:spcAft>
                <a:spcPts val="0"/>
              </a:spcAft>
              <a:buSzPts val="2800"/>
              <a:buChar char="●"/>
            </a:pPr>
            <a:r>
              <a:rPr lang="en"/>
              <a:t>How can a bias affect an experiment?</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2B8066F-84AF-4343-B3BC-126DB2ACBC27}"/>
              </a:ext>
            </a:extLst>
          </p:cNvPr>
          <p:cNvSpPr>
            <a:spLocks noGrp="1"/>
          </p:cNvSpPr>
          <p:nvPr>
            <p:ph type="title"/>
          </p:nvPr>
        </p:nvSpPr>
        <p:spPr/>
        <p:txBody>
          <a:bodyPr/>
          <a:lstStyle/>
          <a:p>
            <a:r>
              <a:rPr lang="en-US" sz="4800" dirty="0"/>
              <a:t>AP Biology Science Practices</a:t>
            </a:r>
          </a:p>
        </p:txBody>
      </p:sp>
      <p:sp>
        <p:nvSpPr>
          <p:cNvPr id="4" name="Text Placeholder 3">
            <a:extLst>
              <a:ext uri="{FF2B5EF4-FFF2-40B4-BE49-F238E27FC236}">
                <a16:creationId xmlns:a16="http://schemas.microsoft.com/office/drawing/2014/main" id="{97344C71-364E-4E7B-9BB5-A09ECFEE0609}"/>
              </a:ext>
            </a:extLst>
          </p:cNvPr>
          <p:cNvSpPr>
            <a:spLocks noGrp="1"/>
          </p:cNvSpPr>
          <p:nvPr>
            <p:ph type="body" idx="1"/>
          </p:nvPr>
        </p:nvSpPr>
        <p:spPr>
          <a:xfrm>
            <a:off x="192505" y="962525"/>
            <a:ext cx="8795084" cy="5702969"/>
          </a:xfrm>
        </p:spPr>
        <p:txBody>
          <a:bodyPr/>
          <a:lstStyle/>
          <a:p>
            <a:pPr>
              <a:lnSpc>
                <a:spcPct val="100000"/>
              </a:lnSpc>
            </a:pPr>
            <a:r>
              <a:rPr lang="en-US" dirty="0"/>
              <a:t>The Science Practices are skills that you are expected to develop and apply throughout the course</a:t>
            </a:r>
          </a:p>
          <a:p>
            <a:pPr>
              <a:lnSpc>
                <a:spcPct val="100000"/>
              </a:lnSpc>
            </a:pPr>
            <a:r>
              <a:rPr lang="en-US" dirty="0"/>
              <a:t>The Science Practices include:</a:t>
            </a:r>
          </a:p>
          <a:p>
            <a:pPr lvl="1">
              <a:lnSpc>
                <a:spcPct val="100000"/>
              </a:lnSpc>
              <a:spcBef>
                <a:spcPts val="0"/>
              </a:spcBef>
            </a:pPr>
            <a:r>
              <a:rPr lang="en-US" dirty="0"/>
              <a:t>Concept explanation</a:t>
            </a:r>
          </a:p>
          <a:p>
            <a:pPr lvl="1">
              <a:lnSpc>
                <a:spcPct val="100000"/>
              </a:lnSpc>
              <a:spcBef>
                <a:spcPts val="0"/>
              </a:spcBef>
            </a:pPr>
            <a:r>
              <a:rPr lang="en-US" dirty="0"/>
              <a:t>Analyze visual representations</a:t>
            </a:r>
          </a:p>
          <a:p>
            <a:pPr lvl="1">
              <a:lnSpc>
                <a:spcPct val="100000"/>
              </a:lnSpc>
              <a:spcBef>
                <a:spcPts val="0"/>
              </a:spcBef>
            </a:pPr>
            <a:r>
              <a:rPr lang="en-US" dirty="0"/>
              <a:t>Determine scientific questions and methods</a:t>
            </a:r>
          </a:p>
          <a:p>
            <a:pPr lvl="1">
              <a:lnSpc>
                <a:spcPct val="100000"/>
              </a:lnSpc>
              <a:spcBef>
                <a:spcPts val="0"/>
              </a:spcBef>
            </a:pPr>
            <a:r>
              <a:rPr lang="en-US" dirty="0"/>
              <a:t>Represent and describe data</a:t>
            </a:r>
          </a:p>
          <a:p>
            <a:pPr lvl="1">
              <a:lnSpc>
                <a:spcPct val="100000"/>
              </a:lnSpc>
              <a:spcBef>
                <a:spcPts val="0"/>
              </a:spcBef>
            </a:pPr>
            <a:r>
              <a:rPr lang="en-US" dirty="0"/>
              <a:t>Perform statistical tests and data analysis</a:t>
            </a:r>
          </a:p>
          <a:p>
            <a:pPr lvl="1">
              <a:lnSpc>
                <a:spcPct val="100000"/>
              </a:lnSpc>
              <a:spcBef>
                <a:spcPts val="0"/>
              </a:spcBef>
            </a:pPr>
            <a:r>
              <a:rPr lang="en-US" dirty="0"/>
              <a:t>Develop and justify scientific arguments using evidence</a:t>
            </a:r>
          </a:p>
        </p:txBody>
      </p:sp>
    </p:spTree>
    <p:extLst>
      <p:ext uri="{BB962C8B-B14F-4D97-AF65-F5344CB8AC3E}">
        <p14:creationId xmlns:p14="http://schemas.microsoft.com/office/powerpoint/2010/main" val="2363083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34"/>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Control Groups</a:t>
            </a:r>
            <a:endParaRPr/>
          </a:p>
        </p:txBody>
      </p:sp>
      <p:sp>
        <p:nvSpPr>
          <p:cNvPr id="200" name="Google Shape;200;p34"/>
          <p:cNvSpPr txBox="1">
            <a:spLocks noGrp="1"/>
          </p:cNvSpPr>
          <p:nvPr>
            <p:ph type="body" idx="1"/>
          </p:nvPr>
        </p:nvSpPr>
        <p:spPr>
          <a:xfrm>
            <a:off x="135700" y="1100800"/>
            <a:ext cx="8788500" cy="4991100"/>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SzPts val="2800"/>
              <a:buChar char="●"/>
            </a:pPr>
            <a:r>
              <a:rPr lang="en" dirty="0"/>
              <a:t>Controls are </a:t>
            </a:r>
            <a:r>
              <a:rPr lang="en" u="sng" dirty="0">
                <a:solidFill>
                  <a:srgbClr val="CC0000"/>
                </a:solidFill>
              </a:rPr>
              <a:t>essential</a:t>
            </a:r>
            <a:r>
              <a:rPr lang="en" dirty="0"/>
              <a:t> elements of an experiment</a:t>
            </a:r>
            <a:endParaRPr dirty="0"/>
          </a:p>
          <a:p>
            <a:pPr marL="914400" lvl="1" indent="-406400" algn="l" rtl="0">
              <a:spcBef>
                <a:spcPts val="0"/>
              </a:spcBef>
              <a:spcAft>
                <a:spcPts val="0"/>
              </a:spcAft>
              <a:buSzPts val="2800"/>
              <a:buChar char="○"/>
            </a:pPr>
            <a:r>
              <a:rPr lang="en" dirty="0"/>
              <a:t>They help </a:t>
            </a:r>
            <a:r>
              <a:rPr lang="en" b="1" dirty="0"/>
              <a:t>eliminate</a:t>
            </a:r>
            <a:r>
              <a:rPr lang="en" dirty="0"/>
              <a:t> experimental </a:t>
            </a:r>
            <a:r>
              <a:rPr lang="en" b="1" dirty="0">
                <a:solidFill>
                  <a:srgbClr val="CC0000"/>
                </a:solidFill>
              </a:rPr>
              <a:t>errors</a:t>
            </a:r>
            <a:r>
              <a:rPr lang="en" dirty="0"/>
              <a:t> and </a:t>
            </a:r>
            <a:r>
              <a:rPr lang="en" b="1" dirty="0">
                <a:solidFill>
                  <a:srgbClr val="CC0000"/>
                </a:solidFill>
              </a:rPr>
              <a:t>biases</a:t>
            </a:r>
            <a:r>
              <a:rPr lang="en" dirty="0"/>
              <a:t> of researchers. </a:t>
            </a:r>
            <a:endParaRPr dirty="0"/>
          </a:p>
          <a:p>
            <a:pPr marL="914400" lvl="1" indent="-406400" algn="l" rtl="0">
              <a:spcBef>
                <a:spcPts val="0"/>
              </a:spcBef>
              <a:spcAft>
                <a:spcPts val="0"/>
              </a:spcAft>
              <a:buSzPts val="2800"/>
              <a:buChar char="○"/>
            </a:pPr>
            <a:r>
              <a:rPr lang="en" dirty="0"/>
              <a:t>Results of the control experiments </a:t>
            </a:r>
            <a:r>
              <a:rPr lang="en" u="sng" dirty="0"/>
              <a:t>validate statistical analysis</a:t>
            </a:r>
            <a:r>
              <a:rPr lang="en" dirty="0"/>
              <a:t> of the experiment</a:t>
            </a:r>
            <a:endParaRPr dirty="0"/>
          </a:p>
          <a:p>
            <a:pPr marL="1371600" lvl="2" indent="-393700" algn="l" rtl="0">
              <a:spcBef>
                <a:spcPts val="0"/>
              </a:spcBef>
              <a:spcAft>
                <a:spcPts val="0"/>
              </a:spcAft>
              <a:buSzPts val="2600"/>
              <a:buChar char="■"/>
            </a:pPr>
            <a:r>
              <a:rPr lang="en" dirty="0"/>
              <a:t>Statistical analysis is necessary to determine whether or not data is significant (we will discuss this more later)</a:t>
            </a:r>
            <a:endParaRPr dirty="0"/>
          </a:p>
          <a:p>
            <a:pPr marL="914400" lvl="1" indent="-406400" algn="l" rtl="0">
              <a:spcBef>
                <a:spcPts val="0"/>
              </a:spcBef>
              <a:spcAft>
                <a:spcPts val="0"/>
              </a:spcAft>
              <a:buSzPts val="2800"/>
              <a:buChar char="○"/>
            </a:pPr>
            <a:r>
              <a:rPr lang="en" b="1" dirty="0">
                <a:solidFill>
                  <a:srgbClr val="009900"/>
                </a:solidFill>
              </a:rPr>
              <a:t>Reliability</a:t>
            </a:r>
            <a:r>
              <a:rPr lang="en" dirty="0"/>
              <a:t> of the experiment </a:t>
            </a:r>
            <a:r>
              <a:rPr lang="en" b="1" dirty="0">
                <a:solidFill>
                  <a:srgbClr val="009900"/>
                </a:solidFill>
              </a:rPr>
              <a:t>increases</a:t>
            </a:r>
          </a:p>
        </p:txBody>
      </p:sp>
      <p:sp>
        <p:nvSpPr>
          <p:cNvPr id="201" name="Google Shape;201;p34"/>
          <p:cNvSpPr txBox="1"/>
          <p:nvPr/>
        </p:nvSpPr>
        <p:spPr>
          <a:xfrm>
            <a:off x="1755700" y="5652975"/>
            <a:ext cx="5548500" cy="675600"/>
          </a:xfrm>
          <a:prstGeom prst="rect">
            <a:avLst/>
          </a:prstGeom>
          <a:noFill/>
          <a:ln w="9525" cap="flat" cmpd="sng">
            <a:solidFill>
              <a:srgbClr val="FF00FF"/>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 sz="2800" b="0" i="0" u="none" strike="noStrike" cap="none">
                <a:solidFill>
                  <a:srgbClr val="FF0000"/>
                </a:solidFill>
                <a:latin typeface="Arial"/>
                <a:ea typeface="Arial"/>
                <a:cs typeface="Arial"/>
                <a:sym typeface="Arial"/>
              </a:rPr>
              <a:t>Note: </a:t>
            </a:r>
            <a:r>
              <a:rPr lang="en" sz="2800" b="0" i="0" u="none" strike="noStrike" cap="none">
                <a:solidFill>
                  <a:srgbClr val="0000FF"/>
                </a:solidFill>
                <a:latin typeface="Arial"/>
                <a:ea typeface="Arial"/>
                <a:cs typeface="Arial"/>
                <a:sym typeface="Arial"/>
              </a:rPr>
              <a:t>controls are NOT constants</a:t>
            </a:r>
            <a:endParaRPr sz="2800" b="0" i="0" u="none" strike="noStrike" cap="none">
              <a:solidFill>
                <a:srgbClr val="0000FF"/>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5"/>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Types of Control Groups</a:t>
            </a:r>
            <a:endParaRPr/>
          </a:p>
        </p:txBody>
      </p:sp>
      <p:sp>
        <p:nvSpPr>
          <p:cNvPr id="207" name="Google Shape;207;p35"/>
          <p:cNvSpPr txBox="1"/>
          <p:nvPr/>
        </p:nvSpPr>
        <p:spPr>
          <a:xfrm>
            <a:off x="237325" y="1079775"/>
            <a:ext cx="8595000" cy="1681500"/>
          </a:xfrm>
          <a:prstGeom prst="rect">
            <a:avLst/>
          </a:prstGeom>
          <a:noFill/>
          <a:ln>
            <a:noFill/>
          </a:ln>
        </p:spPr>
        <p:txBody>
          <a:bodyPr spcFirstLastPara="1" wrap="square" lIns="91425" tIns="91425" rIns="91425" bIns="91425" anchor="t" anchorCtr="0">
            <a:noAutofit/>
          </a:bodyPr>
          <a:lstStyle/>
          <a:p>
            <a:pPr marL="457200" lvl="0" indent="-406400" algn="l" rtl="0">
              <a:spcBef>
                <a:spcPts val="0"/>
              </a:spcBef>
              <a:spcAft>
                <a:spcPts val="0"/>
              </a:spcAft>
              <a:buSzPts val="2800"/>
              <a:buChar char="●"/>
            </a:pPr>
            <a:r>
              <a:rPr lang="en" sz="2800" dirty="0"/>
              <a:t>There are two types of controls: </a:t>
            </a:r>
            <a:r>
              <a:rPr lang="en" sz="2800" b="1" dirty="0">
                <a:solidFill>
                  <a:srgbClr val="0000FF"/>
                </a:solidFill>
              </a:rPr>
              <a:t>positive</a:t>
            </a:r>
            <a:r>
              <a:rPr lang="en" sz="2800" dirty="0"/>
              <a:t> and </a:t>
            </a:r>
            <a:r>
              <a:rPr lang="en" sz="2800" b="1" dirty="0">
                <a:solidFill>
                  <a:srgbClr val="0000FF"/>
                </a:solidFill>
              </a:rPr>
              <a:t>negative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36"/>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Positive Controls</a:t>
            </a:r>
            <a:endParaRPr/>
          </a:p>
        </p:txBody>
      </p:sp>
      <p:sp>
        <p:nvSpPr>
          <p:cNvPr id="213" name="Google Shape;213;p36"/>
          <p:cNvSpPr txBox="1"/>
          <p:nvPr/>
        </p:nvSpPr>
        <p:spPr>
          <a:xfrm>
            <a:off x="109000" y="1079775"/>
            <a:ext cx="8817300" cy="394480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indent="-406400">
              <a:lnSpc>
                <a:spcPct val="115000"/>
              </a:lnSpc>
              <a:buSzPts val="2800"/>
              <a:buChar char="●"/>
              <a:defRPr sz="2800"/>
            </a:lvl1pPr>
            <a:lvl2pPr marL="914400" indent="-406400">
              <a:lnSpc>
                <a:spcPct val="115000"/>
              </a:lnSpc>
              <a:spcBef>
                <a:spcPts val="1600"/>
              </a:spcBef>
              <a:buSzPts val="2800"/>
              <a:buChar char="○"/>
              <a:defRPr sz="2800"/>
            </a:lvl2pPr>
            <a:lvl3pPr marL="1371600" indent="-393700">
              <a:lnSpc>
                <a:spcPct val="115000"/>
              </a:lnSpc>
              <a:spcBef>
                <a:spcPts val="1600"/>
              </a:spcBef>
              <a:buSzPts val="2600"/>
              <a:buChar char="■"/>
              <a:defRPr sz="2600"/>
            </a:lvl3pPr>
            <a:lvl4pPr marL="1828800" indent="-393700">
              <a:lnSpc>
                <a:spcPct val="115000"/>
              </a:lnSpc>
              <a:spcBef>
                <a:spcPts val="1600"/>
              </a:spcBef>
              <a:buSzPts val="2600"/>
              <a:buChar char="●"/>
              <a:defRPr sz="2600"/>
            </a:lvl4pPr>
            <a:lvl5pPr marL="2286000" indent="-393700">
              <a:lnSpc>
                <a:spcPct val="115000"/>
              </a:lnSpc>
              <a:spcBef>
                <a:spcPts val="1600"/>
              </a:spcBef>
              <a:buSzPts val="2600"/>
              <a:buChar char="○"/>
              <a:defRPr sz="2600"/>
            </a:lvl5pPr>
            <a:lvl6pPr marL="2743200" indent="-317500">
              <a:lnSpc>
                <a:spcPct val="115000"/>
              </a:lnSpc>
              <a:spcBef>
                <a:spcPts val="1600"/>
              </a:spcBef>
              <a:buClr>
                <a:schemeClr val="dk2"/>
              </a:buClr>
              <a:buSzPts val="1400"/>
              <a:buChar char="■"/>
              <a:defRPr>
                <a:solidFill>
                  <a:schemeClr val="dk2"/>
                </a:solidFill>
              </a:defRPr>
            </a:lvl6pPr>
            <a:lvl7pPr marL="3200400" indent="-317500">
              <a:lnSpc>
                <a:spcPct val="115000"/>
              </a:lnSpc>
              <a:spcBef>
                <a:spcPts val="1600"/>
              </a:spcBef>
              <a:buClr>
                <a:schemeClr val="dk2"/>
              </a:buClr>
              <a:buSzPts val="1400"/>
              <a:buChar char="●"/>
              <a:defRPr>
                <a:solidFill>
                  <a:schemeClr val="dk2"/>
                </a:solidFill>
              </a:defRPr>
            </a:lvl7pPr>
            <a:lvl8pPr marL="3657600" indent="-317500">
              <a:lnSpc>
                <a:spcPct val="115000"/>
              </a:lnSpc>
              <a:spcBef>
                <a:spcPts val="1600"/>
              </a:spcBef>
              <a:buClr>
                <a:schemeClr val="dk2"/>
              </a:buClr>
              <a:buSzPts val="1400"/>
              <a:buChar char="○"/>
              <a:defRPr>
                <a:solidFill>
                  <a:schemeClr val="dk2"/>
                </a:solidFill>
              </a:defRPr>
            </a:lvl8pPr>
            <a:lvl9pPr marL="4114800" indent="-317500">
              <a:lnSpc>
                <a:spcPct val="115000"/>
              </a:lnSpc>
              <a:spcBef>
                <a:spcPts val="1600"/>
              </a:spcBef>
              <a:spcAft>
                <a:spcPts val="1600"/>
              </a:spcAft>
              <a:buClr>
                <a:schemeClr val="dk2"/>
              </a:buClr>
              <a:buSzPts val="1400"/>
              <a:buChar char="■"/>
              <a:defRPr>
                <a:solidFill>
                  <a:schemeClr val="dk2"/>
                </a:solidFill>
              </a:defRPr>
            </a:lvl9pPr>
          </a:lstStyle>
          <a:p>
            <a:pPr>
              <a:lnSpc>
                <a:spcPct val="100000"/>
              </a:lnSpc>
            </a:pPr>
            <a:r>
              <a:rPr lang="en" dirty="0"/>
              <a:t>Group </a:t>
            </a:r>
            <a:r>
              <a:rPr lang="en" b="1" dirty="0">
                <a:solidFill>
                  <a:srgbClr val="FF0000"/>
                </a:solidFill>
              </a:rPr>
              <a:t>not exposed</a:t>
            </a:r>
            <a:r>
              <a:rPr lang="en" dirty="0"/>
              <a:t> to the experimental treatment or independent variable</a:t>
            </a:r>
            <a:endParaRPr dirty="0"/>
          </a:p>
          <a:p>
            <a:pPr lvl="1">
              <a:lnSpc>
                <a:spcPct val="100000"/>
              </a:lnSpc>
              <a:spcBef>
                <a:spcPts val="0"/>
              </a:spcBef>
            </a:pPr>
            <a:r>
              <a:rPr lang="en" b="1" u="sng" dirty="0"/>
              <a:t>But it IS</a:t>
            </a:r>
            <a:r>
              <a:rPr lang="en" dirty="0"/>
              <a:t> exposed to a treatment </a:t>
            </a:r>
            <a:r>
              <a:rPr lang="en" b="1" dirty="0"/>
              <a:t>known</a:t>
            </a:r>
            <a:r>
              <a:rPr lang="en" dirty="0"/>
              <a:t> to produce the </a:t>
            </a:r>
            <a:r>
              <a:rPr lang="en" b="1" dirty="0"/>
              <a:t>expected</a:t>
            </a:r>
            <a:r>
              <a:rPr lang="en" dirty="0"/>
              <a:t> effect </a:t>
            </a:r>
            <a:endParaRPr dirty="0"/>
          </a:p>
          <a:p>
            <a:pPr lvl="1">
              <a:lnSpc>
                <a:spcPct val="100000"/>
              </a:lnSpc>
              <a:spcBef>
                <a:spcPts val="0"/>
              </a:spcBef>
            </a:pPr>
            <a:r>
              <a:rPr lang="en" dirty="0"/>
              <a:t>Ensures that there </a:t>
            </a:r>
            <a:r>
              <a:rPr lang="en" b="1" dirty="0"/>
              <a:t>is</a:t>
            </a:r>
            <a:r>
              <a:rPr lang="en" dirty="0"/>
              <a:t> an effect when there </a:t>
            </a:r>
            <a:r>
              <a:rPr lang="en" b="1" dirty="0"/>
              <a:t>should be </a:t>
            </a:r>
            <a:r>
              <a:rPr lang="en" dirty="0"/>
              <a:t>an effect</a:t>
            </a:r>
          </a:p>
          <a:p>
            <a:pPr lvl="2">
              <a:lnSpc>
                <a:spcPct val="100000"/>
              </a:lnSpc>
              <a:spcBef>
                <a:spcPts val="0"/>
              </a:spcBef>
            </a:pPr>
            <a:r>
              <a:rPr lang="en" i="1" dirty="0"/>
              <a:t>If the positive control does not produce the expected result, there may be something wrong with the experimental procedure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9"/>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Negative Controls</a:t>
            </a:r>
            <a:endParaRPr/>
          </a:p>
        </p:txBody>
      </p:sp>
      <p:sp>
        <p:nvSpPr>
          <p:cNvPr id="240" name="Google Shape;240;p39"/>
          <p:cNvSpPr txBox="1"/>
          <p:nvPr/>
        </p:nvSpPr>
        <p:spPr>
          <a:xfrm>
            <a:off x="237325" y="1079775"/>
            <a:ext cx="8595000" cy="20709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RPr/>
            </a:defPPr>
            <a:lvl1pPr marL="457200" indent="-406400">
              <a:buSzPts val="2800"/>
              <a:buChar char="●"/>
              <a:defRPr sz="2800"/>
            </a:lvl1pPr>
            <a:lvl2pPr marL="914400" indent="-406400">
              <a:buSzPts val="2800"/>
              <a:buChar char="○"/>
              <a:defRPr sz="2800"/>
            </a:lvl2pPr>
            <a:lvl3pPr marL="1371600" indent="-393700">
              <a:buSzPts val="2600"/>
              <a:buChar char="■"/>
              <a:defRPr sz="2600" i="1"/>
            </a:lvl3pPr>
            <a:lvl4pPr marL="1828800" indent="-393700">
              <a:lnSpc>
                <a:spcPct val="115000"/>
              </a:lnSpc>
              <a:spcBef>
                <a:spcPts val="1600"/>
              </a:spcBef>
              <a:buSzPts val="2600"/>
              <a:buChar char="●"/>
              <a:defRPr sz="2600"/>
            </a:lvl4pPr>
            <a:lvl5pPr marL="2286000" indent="-393700">
              <a:lnSpc>
                <a:spcPct val="115000"/>
              </a:lnSpc>
              <a:spcBef>
                <a:spcPts val="1600"/>
              </a:spcBef>
              <a:buSzPts val="2600"/>
              <a:buChar char="○"/>
              <a:defRPr sz="2600"/>
            </a:lvl5pPr>
            <a:lvl6pPr marL="2743200" indent="-317500">
              <a:lnSpc>
                <a:spcPct val="115000"/>
              </a:lnSpc>
              <a:spcBef>
                <a:spcPts val="1600"/>
              </a:spcBef>
              <a:buClr>
                <a:schemeClr val="dk2"/>
              </a:buClr>
              <a:buSzPts val="1400"/>
              <a:buChar char="■"/>
              <a:defRPr>
                <a:solidFill>
                  <a:schemeClr val="dk2"/>
                </a:solidFill>
              </a:defRPr>
            </a:lvl6pPr>
            <a:lvl7pPr marL="3200400" indent="-317500">
              <a:lnSpc>
                <a:spcPct val="115000"/>
              </a:lnSpc>
              <a:spcBef>
                <a:spcPts val="1600"/>
              </a:spcBef>
              <a:buClr>
                <a:schemeClr val="dk2"/>
              </a:buClr>
              <a:buSzPts val="1400"/>
              <a:buChar char="●"/>
              <a:defRPr>
                <a:solidFill>
                  <a:schemeClr val="dk2"/>
                </a:solidFill>
              </a:defRPr>
            </a:lvl7pPr>
            <a:lvl8pPr marL="3657600" indent="-317500">
              <a:lnSpc>
                <a:spcPct val="115000"/>
              </a:lnSpc>
              <a:spcBef>
                <a:spcPts val="1600"/>
              </a:spcBef>
              <a:buClr>
                <a:schemeClr val="dk2"/>
              </a:buClr>
              <a:buSzPts val="1400"/>
              <a:buChar char="○"/>
              <a:defRPr>
                <a:solidFill>
                  <a:schemeClr val="dk2"/>
                </a:solidFill>
              </a:defRPr>
            </a:lvl8pPr>
            <a:lvl9pPr marL="4114800" indent="-317500">
              <a:lnSpc>
                <a:spcPct val="115000"/>
              </a:lnSpc>
              <a:spcBef>
                <a:spcPts val="1600"/>
              </a:spcBef>
              <a:spcAft>
                <a:spcPts val="1600"/>
              </a:spcAft>
              <a:buClr>
                <a:schemeClr val="dk2"/>
              </a:buClr>
              <a:buSzPts val="1400"/>
              <a:buChar char="■"/>
              <a:defRPr>
                <a:solidFill>
                  <a:schemeClr val="dk2"/>
                </a:solidFill>
              </a:defRPr>
            </a:lvl9pPr>
          </a:lstStyle>
          <a:p>
            <a:r>
              <a:rPr lang="en" dirty="0"/>
              <a:t>Group </a:t>
            </a:r>
            <a:r>
              <a:rPr lang="en" b="1" u="sng" dirty="0"/>
              <a:t>not</a:t>
            </a:r>
            <a:r>
              <a:rPr lang="en" dirty="0"/>
              <a:t> exposed to </a:t>
            </a:r>
            <a:r>
              <a:rPr lang="en" b="1" u="sng" dirty="0"/>
              <a:t>any</a:t>
            </a:r>
            <a:r>
              <a:rPr lang="en" dirty="0"/>
              <a:t> treatment or exposed to a treatment that is known to have </a:t>
            </a:r>
            <a:r>
              <a:rPr lang="en" b="1" dirty="0"/>
              <a:t>NO</a:t>
            </a:r>
            <a:r>
              <a:rPr lang="en" dirty="0"/>
              <a:t> effect</a:t>
            </a:r>
            <a:endParaRPr dirty="0"/>
          </a:p>
          <a:p>
            <a:r>
              <a:rPr lang="en" dirty="0"/>
              <a:t>Ensure that there is </a:t>
            </a:r>
            <a:r>
              <a:rPr lang="en" u="sng" dirty="0"/>
              <a:t>no effect</a:t>
            </a:r>
            <a:r>
              <a:rPr lang="en" dirty="0"/>
              <a:t> when there </a:t>
            </a:r>
            <a:r>
              <a:rPr lang="en" u="sng" dirty="0"/>
              <a:t>should be no effect</a:t>
            </a:r>
            <a:r>
              <a:rPr lang="en" dirty="0"/>
              <a:t>. </a:t>
            </a:r>
            <a:endParaRPr dirty="0"/>
          </a:p>
          <a:p>
            <a:pPr lvl="1"/>
            <a:r>
              <a:rPr lang="en" dirty="0"/>
              <a:t>Group where </a:t>
            </a:r>
            <a:r>
              <a:rPr lang="en" b="1" dirty="0"/>
              <a:t>nothing</a:t>
            </a:r>
            <a:r>
              <a:rPr lang="en" dirty="0"/>
              <a:t> is expected to happen</a:t>
            </a:r>
          </a:p>
        </p:txBody>
      </p:sp>
      <p:sp>
        <p:nvSpPr>
          <p:cNvPr id="241" name="Google Shape;241;p39"/>
          <p:cNvSpPr txBox="1"/>
          <p:nvPr/>
        </p:nvSpPr>
        <p:spPr>
          <a:xfrm>
            <a:off x="447450" y="3530100"/>
            <a:ext cx="8249100" cy="1110900"/>
          </a:xfrm>
          <a:prstGeom prst="rect">
            <a:avLst/>
          </a:prstGeom>
          <a:noFill/>
          <a:ln w="9525" cap="flat" cmpd="sng">
            <a:solidFill>
              <a:srgbClr val="FF00FF"/>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2800" b="0" i="0" u="none" strike="noStrike" cap="none">
                <a:solidFill>
                  <a:srgbClr val="0000FF"/>
                </a:solidFill>
                <a:latin typeface="Arial"/>
                <a:ea typeface="Arial"/>
                <a:cs typeface="Arial"/>
                <a:sym typeface="Arial"/>
              </a:rPr>
              <a:t>Note</a:t>
            </a:r>
            <a:r>
              <a:rPr lang="en" sz="2800" b="0" i="0" u="none" strike="noStrike" cap="none">
                <a:solidFill>
                  <a:srgbClr val="000000"/>
                </a:solidFill>
                <a:latin typeface="Arial"/>
                <a:ea typeface="Arial"/>
                <a:cs typeface="Arial"/>
                <a:sym typeface="Arial"/>
              </a:rPr>
              <a:t>: Experiments do </a:t>
            </a:r>
            <a:r>
              <a:rPr lang="en" sz="2800" b="0" i="0" u="none" strike="noStrike" cap="none">
                <a:solidFill>
                  <a:srgbClr val="FF0000"/>
                </a:solidFill>
                <a:latin typeface="Arial"/>
                <a:ea typeface="Arial"/>
                <a:cs typeface="Arial"/>
                <a:sym typeface="Arial"/>
              </a:rPr>
              <a:t>not</a:t>
            </a:r>
            <a:r>
              <a:rPr lang="en" sz="2800" b="0" i="0" u="none" strike="noStrike" cap="none">
                <a:solidFill>
                  <a:srgbClr val="000000"/>
                </a:solidFill>
                <a:latin typeface="Arial"/>
                <a:ea typeface="Arial"/>
                <a:cs typeface="Arial"/>
                <a:sym typeface="Arial"/>
              </a:rPr>
              <a:t> need to contain </a:t>
            </a:r>
            <a:r>
              <a:rPr lang="en" sz="2800" b="0" i="0" u="none" strike="noStrike" cap="none">
                <a:solidFill>
                  <a:srgbClr val="FF0000"/>
                </a:solidFill>
                <a:latin typeface="Arial"/>
                <a:ea typeface="Arial"/>
                <a:cs typeface="Arial"/>
                <a:sym typeface="Arial"/>
              </a:rPr>
              <a:t>both</a:t>
            </a:r>
            <a:r>
              <a:rPr lang="en" sz="2800" b="0" i="0" u="none" strike="noStrike" cap="none">
                <a:solidFill>
                  <a:srgbClr val="000000"/>
                </a:solidFill>
                <a:latin typeface="Arial"/>
                <a:ea typeface="Arial"/>
                <a:cs typeface="Arial"/>
                <a:sym typeface="Arial"/>
              </a:rPr>
              <a:t> a positive and negative control</a:t>
            </a:r>
            <a:endParaRPr sz="2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37"/>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Using Positive Controls</a:t>
            </a:r>
            <a:endParaRPr/>
          </a:p>
        </p:txBody>
      </p:sp>
      <p:sp>
        <p:nvSpPr>
          <p:cNvPr id="219" name="Google Shape;219;p37"/>
          <p:cNvSpPr txBox="1">
            <a:spLocks noGrp="1"/>
          </p:cNvSpPr>
          <p:nvPr>
            <p:ph type="body" idx="1"/>
          </p:nvPr>
        </p:nvSpPr>
        <p:spPr>
          <a:xfrm>
            <a:off x="311700" y="1100800"/>
            <a:ext cx="8520600" cy="3258764"/>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SzPts val="2800"/>
              <a:buChar char="●"/>
            </a:pPr>
            <a:r>
              <a:rPr lang="en" dirty="0"/>
              <a:t>Scientists use positive controls when they are </a:t>
            </a:r>
            <a:r>
              <a:rPr lang="en" u="sng" dirty="0"/>
              <a:t>trying</a:t>
            </a:r>
            <a:r>
              <a:rPr lang="en" dirty="0"/>
              <a:t> to </a:t>
            </a:r>
            <a:r>
              <a:rPr lang="en" b="1" dirty="0">
                <a:solidFill>
                  <a:srgbClr val="CC0000"/>
                </a:solidFill>
              </a:rPr>
              <a:t>induce</a:t>
            </a:r>
            <a:r>
              <a:rPr lang="en" dirty="0"/>
              <a:t> a </a:t>
            </a:r>
            <a:r>
              <a:rPr lang="en" b="1" dirty="0">
                <a:solidFill>
                  <a:srgbClr val="CC0000"/>
                </a:solidFill>
              </a:rPr>
              <a:t>positive</a:t>
            </a:r>
            <a:r>
              <a:rPr lang="en" dirty="0"/>
              <a:t> result</a:t>
            </a:r>
          </a:p>
          <a:p>
            <a:pPr lvl="1">
              <a:spcBef>
                <a:spcPts val="0"/>
              </a:spcBef>
              <a:buFont typeface="Arial"/>
              <a:buChar char="●"/>
            </a:pPr>
            <a:r>
              <a:rPr lang="en-US" sz="2800" u="sng" dirty="0"/>
              <a:t>Example</a:t>
            </a:r>
            <a:r>
              <a:rPr lang="en-US" sz="2800" dirty="0"/>
              <a:t>: if there is a new drug to treat headaches, Tylenol can be used as a positive control to show that headaches </a:t>
            </a:r>
            <a:r>
              <a:rPr lang="en-US" sz="2800" b="1" dirty="0"/>
              <a:t>can</a:t>
            </a:r>
            <a:r>
              <a:rPr lang="en-US" sz="2800" dirty="0"/>
              <a:t> be relieved in the patients being tested</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38"/>
          <p:cNvSpPr txBox="1">
            <a:spLocks noGrp="1"/>
          </p:cNvSpPr>
          <p:nvPr>
            <p:ph type="title"/>
          </p:nvPr>
        </p:nvSpPr>
        <p:spPr>
          <a:xfrm>
            <a:off x="311700" y="26817"/>
            <a:ext cx="8520600" cy="763500"/>
          </a:xfrm>
          <a:prstGeom prst="rect">
            <a:avLst/>
          </a:prstGeom>
        </p:spPr>
        <p:txBody>
          <a:bodyPr spcFirstLastPara="1" wrap="square" lIns="91425" tIns="91425" rIns="91425" bIns="91425" anchor="t" anchorCtr="0">
            <a:noAutofit/>
          </a:bodyPr>
          <a:lstStyle/>
          <a:p>
            <a:r>
              <a:rPr lang="en-US" b="1" dirty="0">
                <a:solidFill>
                  <a:srgbClr val="0000FF"/>
                </a:solidFill>
              </a:rPr>
              <a:t>Practice</a:t>
            </a:r>
            <a:endParaRPr b="1" dirty="0">
              <a:solidFill>
                <a:srgbClr val="0000FF"/>
              </a:solidFill>
            </a:endParaRPr>
          </a:p>
        </p:txBody>
      </p:sp>
      <p:sp>
        <p:nvSpPr>
          <p:cNvPr id="225" name="Google Shape;225;p38"/>
          <p:cNvSpPr txBox="1"/>
          <p:nvPr/>
        </p:nvSpPr>
        <p:spPr>
          <a:xfrm>
            <a:off x="593250" y="1078300"/>
            <a:ext cx="7957500" cy="1044900"/>
          </a:xfrm>
          <a:prstGeom prst="rect">
            <a:avLst/>
          </a:prstGeom>
          <a:noFill/>
          <a:ln w="9525" cap="flat" cmpd="sng">
            <a:solidFill>
              <a:srgbClr val="00FF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2600"/>
              <a:t>A researcher wants to test the effect of a new antibiotic on a strain of bacteria</a:t>
            </a:r>
            <a:endParaRPr sz="2600"/>
          </a:p>
        </p:txBody>
      </p:sp>
      <p:grpSp>
        <p:nvGrpSpPr>
          <p:cNvPr id="226" name="Google Shape;226;p38"/>
          <p:cNvGrpSpPr/>
          <p:nvPr/>
        </p:nvGrpSpPr>
        <p:grpSpPr>
          <a:xfrm>
            <a:off x="103400" y="2150550"/>
            <a:ext cx="7957500" cy="1344375"/>
            <a:chOff x="103400" y="2150550"/>
            <a:chExt cx="7957500" cy="1344375"/>
          </a:xfrm>
        </p:grpSpPr>
        <p:cxnSp>
          <p:nvCxnSpPr>
            <p:cNvPr id="227" name="Google Shape;227;p38"/>
            <p:cNvCxnSpPr/>
            <p:nvPr/>
          </p:nvCxnSpPr>
          <p:spPr>
            <a:xfrm flipH="1">
              <a:off x="4495875" y="2150550"/>
              <a:ext cx="370200" cy="337500"/>
            </a:xfrm>
            <a:prstGeom prst="straightConnector1">
              <a:avLst/>
            </a:prstGeom>
            <a:noFill/>
            <a:ln w="38100" cap="flat" cmpd="sng">
              <a:solidFill>
                <a:srgbClr val="FF9900"/>
              </a:solidFill>
              <a:prstDash val="solid"/>
              <a:round/>
              <a:headEnd type="none" w="med" len="med"/>
              <a:tailEnd type="triangle" w="med" len="med"/>
            </a:ln>
          </p:spPr>
        </p:cxnSp>
        <p:sp>
          <p:nvSpPr>
            <p:cNvPr id="228" name="Google Shape;228;p38"/>
            <p:cNvSpPr txBox="1"/>
            <p:nvPr/>
          </p:nvSpPr>
          <p:spPr>
            <a:xfrm>
              <a:off x="103400" y="2515425"/>
              <a:ext cx="7957500" cy="979500"/>
            </a:xfrm>
            <a:prstGeom prst="rect">
              <a:avLst/>
            </a:prstGeom>
            <a:noFill/>
            <a:ln w="9525" cap="flat" cmpd="sng">
              <a:solidFill>
                <a:srgbClr val="00FF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2600">
                  <a:solidFill>
                    <a:schemeClr val="dk1"/>
                  </a:solidFill>
                </a:rPr>
                <a:t>How would the researcher </a:t>
              </a:r>
              <a:r>
                <a:rPr lang="en" sz="2600" b="1" u="sng">
                  <a:solidFill>
                    <a:schemeClr val="dk1"/>
                  </a:solidFill>
                </a:rPr>
                <a:t>know</a:t>
              </a:r>
              <a:r>
                <a:rPr lang="en" sz="2600">
                  <a:solidFill>
                    <a:schemeClr val="dk1"/>
                  </a:solidFill>
                </a:rPr>
                <a:t> the new antibiotic (experimental group) is </a:t>
              </a:r>
              <a:r>
                <a:rPr lang="en" sz="2600">
                  <a:solidFill>
                    <a:srgbClr val="FF0000"/>
                  </a:solidFill>
                </a:rPr>
                <a:t>actually</a:t>
              </a:r>
              <a:r>
                <a:rPr lang="en" sz="2600">
                  <a:solidFill>
                    <a:schemeClr val="dk1"/>
                  </a:solidFill>
                </a:rPr>
                <a:t> effective?</a:t>
              </a:r>
              <a:endParaRPr sz="2600"/>
            </a:p>
          </p:txBody>
        </p:sp>
      </p:grpSp>
      <p:grpSp>
        <p:nvGrpSpPr>
          <p:cNvPr id="229" name="Google Shape;229;p38"/>
          <p:cNvGrpSpPr/>
          <p:nvPr/>
        </p:nvGrpSpPr>
        <p:grpSpPr>
          <a:xfrm>
            <a:off x="874800" y="3554838"/>
            <a:ext cx="7957500" cy="1311813"/>
            <a:chOff x="874800" y="3554838"/>
            <a:chExt cx="7957500" cy="1311813"/>
          </a:xfrm>
        </p:grpSpPr>
        <p:cxnSp>
          <p:nvCxnSpPr>
            <p:cNvPr id="230" name="Google Shape;230;p38"/>
            <p:cNvCxnSpPr/>
            <p:nvPr/>
          </p:nvCxnSpPr>
          <p:spPr>
            <a:xfrm>
              <a:off x="3657850" y="3554838"/>
              <a:ext cx="544200" cy="272400"/>
            </a:xfrm>
            <a:prstGeom prst="straightConnector1">
              <a:avLst/>
            </a:prstGeom>
            <a:noFill/>
            <a:ln w="38100" cap="flat" cmpd="sng">
              <a:solidFill>
                <a:srgbClr val="FF9900"/>
              </a:solidFill>
              <a:prstDash val="solid"/>
              <a:round/>
              <a:headEnd type="none" w="med" len="med"/>
              <a:tailEnd type="triangle" w="med" len="med"/>
            </a:ln>
          </p:spPr>
        </p:cxnSp>
        <p:sp>
          <p:nvSpPr>
            <p:cNvPr id="231" name="Google Shape;231;p38"/>
            <p:cNvSpPr txBox="1"/>
            <p:nvPr/>
          </p:nvSpPr>
          <p:spPr>
            <a:xfrm>
              <a:off x="874800" y="3887150"/>
              <a:ext cx="7957500" cy="979500"/>
            </a:xfrm>
            <a:prstGeom prst="rect">
              <a:avLst/>
            </a:prstGeom>
            <a:noFill/>
            <a:ln w="9525" cap="flat" cmpd="sng">
              <a:solidFill>
                <a:srgbClr val="00FF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2600">
                  <a:solidFill>
                    <a:schemeClr val="dk1"/>
                  </a:solidFill>
                </a:rPr>
                <a:t>Use an established antibiotic that is known to work (positive control group)</a:t>
              </a:r>
              <a:endParaRPr sz="2600">
                <a:solidFill>
                  <a:schemeClr val="dk1"/>
                </a:solidFill>
              </a:endParaRPr>
            </a:p>
          </p:txBody>
        </p:sp>
      </p:grpSp>
      <p:grpSp>
        <p:nvGrpSpPr>
          <p:cNvPr id="232" name="Google Shape;232;p38"/>
          <p:cNvGrpSpPr/>
          <p:nvPr/>
        </p:nvGrpSpPr>
        <p:grpSpPr>
          <a:xfrm>
            <a:off x="417600" y="4904750"/>
            <a:ext cx="8414700" cy="1692900"/>
            <a:chOff x="417600" y="4904750"/>
            <a:chExt cx="8414700" cy="1692900"/>
          </a:xfrm>
        </p:grpSpPr>
        <p:cxnSp>
          <p:nvCxnSpPr>
            <p:cNvPr id="233" name="Google Shape;233;p38"/>
            <p:cNvCxnSpPr/>
            <p:nvPr/>
          </p:nvCxnSpPr>
          <p:spPr>
            <a:xfrm flipH="1">
              <a:off x="2776125" y="4904750"/>
              <a:ext cx="391800" cy="392100"/>
            </a:xfrm>
            <a:prstGeom prst="straightConnector1">
              <a:avLst/>
            </a:prstGeom>
            <a:noFill/>
            <a:ln w="38100" cap="flat" cmpd="sng">
              <a:solidFill>
                <a:srgbClr val="FF9900"/>
              </a:solidFill>
              <a:prstDash val="solid"/>
              <a:round/>
              <a:headEnd type="none" w="med" len="med"/>
              <a:tailEnd type="triangle" w="med" len="med"/>
            </a:ln>
          </p:spPr>
        </p:cxnSp>
        <p:sp>
          <p:nvSpPr>
            <p:cNvPr id="234" name="Google Shape;234;p38"/>
            <p:cNvSpPr txBox="1"/>
            <p:nvPr/>
          </p:nvSpPr>
          <p:spPr>
            <a:xfrm>
              <a:off x="417600" y="5334950"/>
              <a:ext cx="8414700" cy="1262700"/>
            </a:xfrm>
            <a:prstGeom prst="rect">
              <a:avLst/>
            </a:prstGeom>
            <a:noFill/>
            <a:ln w="9525" cap="flat" cmpd="sng">
              <a:solidFill>
                <a:srgbClr val="00FF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2600">
                  <a:solidFill>
                    <a:schemeClr val="dk1"/>
                  </a:solidFill>
                </a:rPr>
                <a:t>If the experimental groups fail, but the positive control is successful, it is likely that the tested antibiotics are ineffective.</a:t>
              </a:r>
              <a:endParaRPr sz="2600">
                <a:solidFill>
                  <a:schemeClr val="dk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40"/>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Using Negative Controls</a:t>
            </a:r>
            <a:endParaRPr/>
          </a:p>
        </p:txBody>
      </p:sp>
      <p:sp>
        <p:nvSpPr>
          <p:cNvPr id="247" name="Google Shape;247;p40"/>
          <p:cNvSpPr txBox="1">
            <a:spLocks noGrp="1"/>
          </p:cNvSpPr>
          <p:nvPr>
            <p:ph type="body" idx="1"/>
          </p:nvPr>
        </p:nvSpPr>
        <p:spPr>
          <a:xfrm>
            <a:off x="311700" y="1100799"/>
            <a:ext cx="8520600" cy="5235345"/>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SzPts val="2800"/>
              <a:buChar char="●"/>
            </a:pPr>
            <a:r>
              <a:rPr lang="en" dirty="0"/>
              <a:t>A negative control can be a way of setting a baseline</a:t>
            </a:r>
            <a:endParaRPr dirty="0"/>
          </a:p>
          <a:p>
            <a:pPr marL="914400" lvl="1" indent="-406400" algn="l" rtl="0">
              <a:spcBef>
                <a:spcPts val="0"/>
              </a:spcBef>
              <a:spcAft>
                <a:spcPts val="0"/>
              </a:spcAft>
              <a:buSzPts val="2800"/>
              <a:buChar char="○"/>
            </a:pPr>
            <a:r>
              <a:rPr lang="en" dirty="0"/>
              <a:t>Used to ensure that no confounding/outside variable has affected the results, or to factor in any likely sources of bias</a:t>
            </a:r>
            <a:endParaRPr dirty="0"/>
          </a:p>
          <a:p>
            <a:pPr marL="1371600" lvl="2" indent="-393700" algn="l" rtl="0">
              <a:spcBef>
                <a:spcPts val="0"/>
              </a:spcBef>
              <a:spcAft>
                <a:spcPts val="0"/>
              </a:spcAft>
              <a:buSzPts val="2600"/>
              <a:buChar char="■"/>
            </a:pPr>
            <a:r>
              <a:rPr lang="en" dirty="0"/>
              <a:t>It uses a sample that is not expected to work</a:t>
            </a:r>
            <a:endParaRPr dirty="0"/>
          </a:p>
          <a:p>
            <a:pPr marL="1371600" lvl="2" indent="-393700" algn="l" rtl="0">
              <a:spcBef>
                <a:spcPts val="0"/>
              </a:spcBef>
              <a:spcAft>
                <a:spcPts val="0"/>
              </a:spcAft>
              <a:buSzPts val="2600"/>
              <a:buChar char="■"/>
            </a:pPr>
            <a:r>
              <a:rPr lang="en" dirty="0"/>
              <a:t>Or the group is not exposed to anything</a:t>
            </a:r>
          </a:p>
          <a:p>
            <a:pPr lvl="3">
              <a:spcBef>
                <a:spcPts val="0"/>
              </a:spcBef>
              <a:buChar char="■"/>
            </a:pPr>
            <a:r>
              <a:rPr lang="en" u="sng" dirty="0"/>
              <a:t>Example</a:t>
            </a:r>
            <a:r>
              <a:rPr lang="en" dirty="0"/>
              <a:t>: if there is a new drug to treat headaches, a placebo can be used as a negative control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41"/>
          <p:cNvSpPr txBox="1">
            <a:spLocks noGrp="1"/>
          </p:cNvSpPr>
          <p:nvPr>
            <p:ph type="title"/>
          </p:nvPr>
        </p:nvSpPr>
        <p:spPr>
          <a:xfrm>
            <a:off x="311700" y="268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b="1" dirty="0">
                <a:solidFill>
                  <a:srgbClr val="0000FF"/>
                </a:solidFill>
              </a:rPr>
              <a:t>Practice</a:t>
            </a:r>
            <a:endParaRPr dirty="0"/>
          </a:p>
        </p:txBody>
      </p:sp>
      <p:sp>
        <p:nvSpPr>
          <p:cNvPr id="253" name="Google Shape;253;p41"/>
          <p:cNvSpPr txBox="1"/>
          <p:nvPr/>
        </p:nvSpPr>
        <p:spPr>
          <a:xfrm>
            <a:off x="593250" y="1078300"/>
            <a:ext cx="7957500" cy="1044900"/>
          </a:xfrm>
          <a:prstGeom prst="rect">
            <a:avLst/>
          </a:prstGeom>
          <a:noFill/>
          <a:ln w="9525" cap="flat" cmpd="sng">
            <a:solidFill>
              <a:srgbClr val="00FF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2600"/>
              <a:t>A researcher wants to test the effect of caffeine on heart rate</a:t>
            </a:r>
            <a:endParaRPr sz="2600"/>
          </a:p>
        </p:txBody>
      </p:sp>
      <p:grpSp>
        <p:nvGrpSpPr>
          <p:cNvPr id="254" name="Google Shape;254;p41"/>
          <p:cNvGrpSpPr/>
          <p:nvPr/>
        </p:nvGrpSpPr>
        <p:grpSpPr>
          <a:xfrm>
            <a:off x="103400" y="2150550"/>
            <a:ext cx="8414700" cy="1344375"/>
            <a:chOff x="103400" y="2150550"/>
            <a:chExt cx="8414700" cy="1344375"/>
          </a:xfrm>
        </p:grpSpPr>
        <p:cxnSp>
          <p:nvCxnSpPr>
            <p:cNvPr id="255" name="Google Shape;255;p41"/>
            <p:cNvCxnSpPr/>
            <p:nvPr/>
          </p:nvCxnSpPr>
          <p:spPr>
            <a:xfrm flipH="1">
              <a:off x="4495875" y="2150550"/>
              <a:ext cx="370200" cy="337500"/>
            </a:xfrm>
            <a:prstGeom prst="straightConnector1">
              <a:avLst/>
            </a:prstGeom>
            <a:noFill/>
            <a:ln w="38100" cap="flat" cmpd="sng">
              <a:solidFill>
                <a:srgbClr val="FF9900"/>
              </a:solidFill>
              <a:prstDash val="solid"/>
              <a:round/>
              <a:headEnd type="none" w="med" len="med"/>
              <a:tailEnd type="triangle" w="med" len="med"/>
            </a:ln>
          </p:spPr>
        </p:cxnSp>
        <p:sp>
          <p:nvSpPr>
            <p:cNvPr id="256" name="Google Shape;256;p41"/>
            <p:cNvSpPr txBox="1"/>
            <p:nvPr/>
          </p:nvSpPr>
          <p:spPr>
            <a:xfrm>
              <a:off x="103400" y="2515425"/>
              <a:ext cx="8414700" cy="979500"/>
            </a:xfrm>
            <a:prstGeom prst="rect">
              <a:avLst/>
            </a:prstGeom>
            <a:noFill/>
            <a:ln w="9525" cap="flat" cmpd="sng">
              <a:solidFill>
                <a:srgbClr val="00FF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2600">
                  <a:solidFill>
                    <a:schemeClr val="dk1"/>
                  </a:solidFill>
                </a:rPr>
                <a:t>Researcher will give negative control group a treatment that is known to have no effect on heart rate</a:t>
              </a:r>
              <a:endParaRPr sz="2600">
                <a:solidFill>
                  <a:schemeClr val="dk1"/>
                </a:solidFill>
              </a:endParaRPr>
            </a:p>
          </p:txBody>
        </p:sp>
      </p:grpSp>
      <p:grpSp>
        <p:nvGrpSpPr>
          <p:cNvPr id="257" name="Google Shape;257;p41"/>
          <p:cNvGrpSpPr/>
          <p:nvPr/>
        </p:nvGrpSpPr>
        <p:grpSpPr>
          <a:xfrm>
            <a:off x="874800" y="3554838"/>
            <a:ext cx="7957500" cy="1311813"/>
            <a:chOff x="874800" y="3554838"/>
            <a:chExt cx="7957500" cy="1311813"/>
          </a:xfrm>
        </p:grpSpPr>
        <p:cxnSp>
          <p:nvCxnSpPr>
            <p:cNvPr id="258" name="Google Shape;258;p41"/>
            <p:cNvCxnSpPr/>
            <p:nvPr/>
          </p:nvCxnSpPr>
          <p:spPr>
            <a:xfrm>
              <a:off x="3657850" y="3554838"/>
              <a:ext cx="544200" cy="272400"/>
            </a:xfrm>
            <a:prstGeom prst="straightConnector1">
              <a:avLst/>
            </a:prstGeom>
            <a:noFill/>
            <a:ln w="38100" cap="flat" cmpd="sng">
              <a:solidFill>
                <a:srgbClr val="FF9900"/>
              </a:solidFill>
              <a:prstDash val="solid"/>
              <a:round/>
              <a:headEnd type="none" w="med" len="med"/>
              <a:tailEnd type="triangle" w="med" len="med"/>
            </a:ln>
          </p:spPr>
        </p:cxnSp>
        <p:sp>
          <p:nvSpPr>
            <p:cNvPr id="259" name="Google Shape;259;p41"/>
            <p:cNvSpPr txBox="1"/>
            <p:nvPr/>
          </p:nvSpPr>
          <p:spPr>
            <a:xfrm>
              <a:off x="874800" y="3887150"/>
              <a:ext cx="7957500" cy="979500"/>
            </a:xfrm>
            <a:prstGeom prst="rect">
              <a:avLst/>
            </a:prstGeom>
            <a:noFill/>
            <a:ln w="9525" cap="flat" cmpd="sng">
              <a:solidFill>
                <a:srgbClr val="00FF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2600">
                  <a:solidFill>
                    <a:schemeClr val="dk1"/>
                  </a:solidFill>
                </a:rPr>
                <a:t>Water is known to have no effect on heart rate with consumption</a:t>
              </a:r>
              <a:endParaRPr sz="2600">
                <a:solidFill>
                  <a:schemeClr val="dk1"/>
                </a:solidFill>
              </a:endParaRPr>
            </a:p>
          </p:txBody>
        </p:sp>
      </p:grpSp>
      <p:grpSp>
        <p:nvGrpSpPr>
          <p:cNvPr id="260" name="Google Shape;260;p41"/>
          <p:cNvGrpSpPr/>
          <p:nvPr/>
        </p:nvGrpSpPr>
        <p:grpSpPr>
          <a:xfrm>
            <a:off x="417600" y="4904750"/>
            <a:ext cx="8414700" cy="1692900"/>
            <a:chOff x="417600" y="4904750"/>
            <a:chExt cx="8414700" cy="1692900"/>
          </a:xfrm>
        </p:grpSpPr>
        <p:cxnSp>
          <p:nvCxnSpPr>
            <p:cNvPr id="261" name="Google Shape;261;p41"/>
            <p:cNvCxnSpPr/>
            <p:nvPr/>
          </p:nvCxnSpPr>
          <p:spPr>
            <a:xfrm flipH="1">
              <a:off x="2776125" y="4904750"/>
              <a:ext cx="391800" cy="392100"/>
            </a:xfrm>
            <a:prstGeom prst="straightConnector1">
              <a:avLst/>
            </a:prstGeom>
            <a:noFill/>
            <a:ln w="38100" cap="flat" cmpd="sng">
              <a:solidFill>
                <a:srgbClr val="FF9900"/>
              </a:solidFill>
              <a:prstDash val="solid"/>
              <a:round/>
              <a:headEnd type="none" w="med" len="med"/>
              <a:tailEnd type="triangle" w="med" len="med"/>
            </a:ln>
          </p:spPr>
        </p:cxnSp>
        <p:sp>
          <p:nvSpPr>
            <p:cNvPr id="262" name="Google Shape;262;p41"/>
            <p:cNvSpPr txBox="1"/>
            <p:nvPr/>
          </p:nvSpPr>
          <p:spPr>
            <a:xfrm>
              <a:off x="417600" y="5296850"/>
              <a:ext cx="8414700" cy="1300800"/>
            </a:xfrm>
            <a:prstGeom prst="rect">
              <a:avLst/>
            </a:prstGeom>
            <a:noFill/>
            <a:ln w="9525" cap="flat" cmpd="sng">
              <a:solidFill>
                <a:srgbClr val="00FF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2600">
                  <a:solidFill>
                    <a:schemeClr val="dk1"/>
                  </a:solidFill>
                </a:rPr>
                <a:t>If the water affects heart rate in the negative control group then there must be another variable affecting heart rate or the water is contaminated</a:t>
              </a:r>
              <a:endParaRPr sz="2600">
                <a:solidFill>
                  <a:schemeClr val="dk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42"/>
          <p:cNvSpPr txBox="1">
            <a:spLocks noGrp="1"/>
          </p:cNvSpPr>
          <p:nvPr>
            <p:ph type="title"/>
          </p:nvPr>
        </p:nvSpPr>
        <p:spPr>
          <a:xfrm>
            <a:off x="311700" y="268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a:solidFill>
                  <a:srgbClr val="0000FF"/>
                </a:solidFill>
              </a:rPr>
              <a:t>Practice</a:t>
            </a:r>
            <a:endParaRPr b="1" dirty="0">
              <a:solidFill>
                <a:srgbClr val="0000FF"/>
              </a:solidFill>
            </a:endParaRPr>
          </a:p>
        </p:txBody>
      </p:sp>
      <p:sp>
        <p:nvSpPr>
          <p:cNvPr id="268" name="Google Shape;268;p42"/>
          <p:cNvSpPr txBox="1">
            <a:spLocks noGrp="1"/>
          </p:cNvSpPr>
          <p:nvPr>
            <p:ph type="body" idx="1"/>
          </p:nvPr>
        </p:nvSpPr>
        <p:spPr>
          <a:xfrm>
            <a:off x="163450" y="1024600"/>
            <a:ext cx="8839200" cy="4408200"/>
          </a:xfrm>
          <a:prstGeom prst="rect">
            <a:avLst/>
          </a:prstGeom>
        </p:spPr>
        <p:txBody>
          <a:bodyPr spcFirstLastPara="1" wrap="square" lIns="91425" tIns="91425" rIns="91425" bIns="91425" anchor="t" anchorCtr="0">
            <a:noAutofit/>
          </a:bodyPr>
          <a:lstStyle/>
          <a:p>
            <a:pPr marL="457200" lvl="0" indent="-393700" algn="l" rtl="0">
              <a:spcBef>
                <a:spcPts val="0"/>
              </a:spcBef>
              <a:spcAft>
                <a:spcPts val="0"/>
              </a:spcAft>
              <a:buSzPts val="2600"/>
              <a:buChar char="●"/>
            </a:pPr>
            <a:r>
              <a:rPr lang="en" sz="2600"/>
              <a:t>You want to design an experiment to determine if a new drug has an impact on lowering blood pressure. Test subjects with high blood pressure are given a new medication in pill form. The percentage of patients whose blood pressure decreased is measured. What are good positive and negative controls?</a:t>
            </a:r>
            <a:endParaRPr sz="2600"/>
          </a:p>
          <a:p>
            <a:pPr marL="914400" lvl="1" indent="-393700" algn="l" rtl="0">
              <a:spcBef>
                <a:spcPts val="0"/>
              </a:spcBef>
              <a:spcAft>
                <a:spcPts val="0"/>
              </a:spcAft>
              <a:buClr>
                <a:srgbClr val="CC0000"/>
              </a:buClr>
              <a:buSzPts val="2600"/>
              <a:buChar char="○"/>
            </a:pPr>
            <a:r>
              <a:rPr lang="en" sz="2600" u="sng">
                <a:solidFill>
                  <a:srgbClr val="CC0000"/>
                </a:solidFill>
              </a:rPr>
              <a:t>Negative control</a:t>
            </a:r>
            <a:r>
              <a:rPr lang="en" sz="2600">
                <a:solidFill>
                  <a:srgbClr val="CC0000"/>
                </a:solidFill>
              </a:rPr>
              <a:t>: placebo pill (or substance that has no effect)</a:t>
            </a:r>
            <a:endParaRPr sz="2600">
              <a:solidFill>
                <a:srgbClr val="CC0000"/>
              </a:solidFill>
            </a:endParaRPr>
          </a:p>
          <a:p>
            <a:pPr marL="914400" lvl="1" indent="-393700" algn="l" rtl="0">
              <a:spcBef>
                <a:spcPts val="0"/>
              </a:spcBef>
              <a:spcAft>
                <a:spcPts val="0"/>
              </a:spcAft>
              <a:buClr>
                <a:srgbClr val="CC0000"/>
              </a:buClr>
              <a:buSzPts val="2600"/>
              <a:buChar char="○"/>
            </a:pPr>
            <a:r>
              <a:rPr lang="en" sz="2600" u="sng">
                <a:solidFill>
                  <a:srgbClr val="CC0000"/>
                </a:solidFill>
              </a:rPr>
              <a:t>Positive control</a:t>
            </a:r>
            <a:r>
              <a:rPr lang="en" sz="2600">
                <a:solidFill>
                  <a:srgbClr val="CC0000"/>
                </a:solidFill>
              </a:rPr>
              <a:t>: Test subjects are given a drug that is known to reduce blood pressure.</a:t>
            </a:r>
            <a:endParaRPr sz="2600">
              <a:solidFill>
                <a:srgbClr val="CC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43"/>
          <p:cNvSpPr txBox="1">
            <a:spLocks noGrp="1"/>
          </p:cNvSpPr>
          <p:nvPr>
            <p:ph type="title"/>
          </p:nvPr>
        </p:nvSpPr>
        <p:spPr>
          <a:xfrm>
            <a:off x="311700" y="268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a:solidFill>
                  <a:srgbClr val="0000FF"/>
                </a:solidFill>
              </a:rPr>
              <a:t>Practice</a:t>
            </a:r>
            <a:endParaRPr b="1">
              <a:solidFill>
                <a:srgbClr val="0000FF"/>
              </a:solidFill>
            </a:endParaRPr>
          </a:p>
        </p:txBody>
      </p:sp>
      <p:sp>
        <p:nvSpPr>
          <p:cNvPr id="274" name="Google Shape;274;p43"/>
          <p:cNvSpPr txBox="1">
            <a:spLocks noGrp="1"/>
          </p:cNvSpPr>
          <p:nvPr>
            <p:ph type="body" idx="1"/>
          </p:nvPr>
        </p:nvSpPr>
        <p:spPr>
          <a:xfrm>
            <a:off x="163450" y="1024600"/>
            <a:ext cx="8839200" cy="4408200"/>
          </a:xfrm>
          <a:prstGeom prst="rect">
            <a:avLst/>
          </a:prstGeom>
        </p:spPr>
        <p:txBody>
          <a:bodyPr spcFirstLastPara="1" wrap="square" lIns="91425" tIns="91425" rIns="91425" bIns="91425" anchor="t" anchorCtr="0">
            <a:noAutofit/>
          </a:bodyPr>
          <a:lstStyle/>
          <a:p>
            <a:pPr marL="457200" lvl="0" indent="-393700" algn="l" rtl="0">
              <a:spcBef>
                <a:spcPts val="0"/>
              </a:spcBef>
              <a:spcAft>
                <a:spcPts val="0"/>
              </a:spcAft>
              <a:buSzPts val="2600"/>
              <a:buChar char="●"/>
            </a:pPr>
            <a:r>
              <a:rPr lang="en" sz="2600"/>
              <a:t>You believe that when someone drinks a soda, their heart rate will increase. You set up an experiment, using various sodas, and various amounts of consumption and then measure the heart rate of the individuals. What are good positive and negative controls?</a:t>
            </a:r>
            <a:endParaRPr sz="2600"/>
          </a:p>
          <a:p>
            <a:pPr marL="914400" lvl="1" indent="-393700" algn="l" rtl="0">
              <a:spcBef>
                <a:spcPts val="0"/>
              </a:spcBef>
              <a:spcAft>
                <a:spcPts val="0"/>
              </a:spcAft>
              <a:buClr>
                <a:srgbClr val="CC0000"/>
              </a:buClr>
              <a:buSzPts val="2600"/>
              <a:buChar char="○"/>
            </a:pPr>
            <a:r>
              <a:rPr lang="en" sz="2600" u="sng">
                <a:solidFill>
                  <a:srgbClr val="CC0000"/>
                </a:solidFill>
              </a:rPr>
              <a:t>Negative control</a:t>
            </a:r>
            <a:r>
              <a:rPr lang="en" sz="2600">
                <a:solidFill>
                  <a:srgbClr val="CC0000"/>
                </a:solidFill>
              </a:rPr>
              <a:t>: water</a:t>
            </a:r>
            <a:endParaRPr sz="2600">
              <a:solidFill>
                <a:srgbClr val="CC0000"/>
              </a:solidFill>
            </a:endParaRPr>
          </a:p>
          <a:p>
            <a:pPr marL="914400" lvl="1" indent="-393700" algn="l" rtl="0">
              <a:spcBef>
                <a:spcPts val="0"/>
              </a:spcBef>
              <a:spcAft>
                <a:spcPts val="0"/>
              </a:spcAft>
              <a:buClr>
                <a:srgbClr val="CC0000"/>
              </a:buClr>
              <a:buSzPts val="2600"/>
              <a:buChar char="○"/>
            </a:pPr>
            <a:r>
              <a:rPr lang="en" sz="2600" u="sng">
                <a:solidFill>
                  <a:srgbClr val="CC0000"/>
                </a:solidFill>
              </a:rPr>
              <a:t>Positive control</a:t>
            </a:r>
            <a:r>
              <a:rPr lang="en" sz="2600">
                <a:solidFill>
                  <a:srgbClr val="CC0000"/>
                </a:solidFill>
              </a:rPr>
              <a:t>: energy drink</a:t>
            </a:r>
            <a:endParaRPr sz="2600">
              <a:solidFill>
                <a:srgbClr val="CC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2B8066F-84AF-4343-B3BC-126DB2ACBC27}"/>
              </a:ext>
            </a:extLst>
          </p:cNvPr>
          <p:cNvSpPr>
            <a:spLocks noGrp="1"/>
          </p:cNvSpPr>
          <p:nvPr>
            <p:ph type="title"/>
          </p:nvPr>
        </p:nvSpPr>
        <p:spPr/>
        <p:txBody>
          <a:bodyPr/>
          <a:lstStyle/>
          <a:p>
            <a:r>
              <a:rPr lang="en-US" dirty="0"/>
              <a:t>AP Biology Big Ideas</a:t>
            </a:r>
          </a:p>
        </p:txBody>
      </p:sp>
      <p:sp>
        <p:nvSpPr>
          <p:cNvPr id="4" name="Text Placeholder 3">
            <a:extLst>
              <a:ext uri="{FF2B5EF4-FFF2-40B4-BE49-F238E27FC236}">
                <a16:creationId xmlns:a16="http://schemas.microsoft.com/office/drawing/2014/main" id="{97344C71-364E-4E7B-9BB5-A09ECFEE0609}"/>
              </a:ext>
            </a:extLst>
          </p:cNvPr>
          <p:cNvSpPr>
            <a:spLocks noGrp="1"/>
          </p:cNvSpPr>
          <p:nvPr>
            <p:ph type="body" idx="1"/>
          </p:nvPr>
        </p:nvSpPr>
        <p:spPr>
          <a:xfrm>
            <a:off x="120073" y="1100798"/>
            <a:ext cx="8820727" cy="5355419"/>
          </a:xfrm>
        </p:spPr>
        <p:txBody>
          <a:bodyPr/>
          <a:lstStyle/>
          <a:p>
            <a:pPr>
              <a:lnSpc>
                <a:spcPct val="100000"/>
              </a:lnSpc>
            </a:pPr>
            <a:r>
              <a:rPr lang="en-US" sz="2600" dirty="0"/>
              <a:t>The content covered in AP biology is broken down into four Big Ideas</a:t>
            </a:r>
          </a:p>
          <a:p>
            <a:pPr lvl="1">
              <a:lnSpc>
                <a:spcPct val="100000"/>
              </a:lnSpc>
              <a:spcBef>
                <a:spcPts val="0"/>
              </a:spcBef>
            </a:pPr>
            <a:r>
              <a:rPr lang="en-US" sz="2600" b="1" u="sng" dirty="0"/>
              <a:t>Big Idea 1</a:t>
            </a:r>
            <a:r>
              <a:rPr lang="en-US" sz="2600" dirty="0"/>
              <a:t>: </a:t>
            </a:r>
            <a:r>
              <a:rPr lang="en-US" sz="2600" i="1" dirty="0"/>
              <a:t>Evolution</a:t>
            </a:r>
            <a:r>
              <a:rPr lang="en-US" sz="2600" dirty="0"/>
              <a:t>- the process of evolution drives the diversity and unity of life</a:t>
            </a:r>
          </a:p>
          <a:p>
            <a:pPr lvl="1">
              <a:lnSpc>
                <a:spcPct val="100000"/>
              </a:lnSpc>
              <a:spcBef>
                <a:spcPts val="0"/>
              </a:spcBef>
            </a:pPr>
            <a:r>
              <a:rPr lang="en-US" sz="2600" b="1" u="sng" dirty="0"/>
              <a:t>Big Idea 2</a:t>
            </a:r>
            <a:r>
              <a:rPr lang="en-US" sz="2600" dirty="0"/>
              <a:t>: </a:t>
            </a:r>
            <a:r>
              <a:rPr lang="en-US" sz="2600" i="1" dirty="0"/>
              <a:t>Energetics</a:t>
            </a:r>
            <a:r>
              <a:rPr lang="en-US" sz="2600" dirty="0"/>
              <a:t>- Biological systems use energy and molecular building blocks to grow, reproduce, and maintain dynamic homeostasis.</a:t>
            </a:r>
          </a:p>
          <a:p>
            <a:pPr lvl="1">
              <a:lnSpc>
                <a:spcPct val="100000"/>
              </a:lnSpc>
              <a:spcBef>
                <a:spcPts val="0"/>
              </a:spcBef>
            </a:pPr>
            <a:r>
              <a:rPr lang="en-US" sz="2600" b="1" u="sng" dirty="0"/>
              <a:t>Big Idea 3</a:t>
            </a:r>
            <a:r>
              <a:rPr lang="en-US" sz="2600" dirty="0"/>
              <a:t>: </a:t>
            </a:r>
            <a:r>
              <a:rPr lang="en-US" sz="2600" i="1" dirty="0"/>
              <a:t>Information storage and transmission</a:t>
            </a:r>
            <a:r>
              <a:rPr lang="en-US" sz="2600" dirty="0"/>
              <a:t>- living systems store, retrieve, transmit, and respond to information essential to life processes.</a:t>
            </a:r>
          </a:p>
          <a:p>
            <a:pPr lvl="1">
              <a:lnSpc>
                <a:spcPct val="100000"/>
              </a:lnSpc>
              <a:spcBef>
                <a:spcPts val="0"/>
              </a:spcBef>
            </a:pPr>
            <a:r>
              <a:rPr lang="en-US" sz="2600" b="1" u="sng" dirty="0"/>
              <a:t>Big Idea 4</a:t>
            </a:r>
            <a:r>
              <a:rPr lang="en-US" sz="2600" dirty="0"/>
              <a:t>: </a:t>
            </a:r>
            <a:r>
              <a:rPr lang="en-US" sz="2600" i="1" dirty="0"/>
              <a:t>Systems interactions</a:t>
            </a:r>
            <a:r>
              <a:rPr lang="en-US" sz="2600" dirty="0"/>
              <a:t>- Biological systems interact, and these systems and their interactions exhibit complex properties.</a:t>
            </a:r>
          </a:p>
        </p:txBody>
      </p:sp>
    </p:spTree>
    <p:extLst>
      <p:ext uri="{BB962C8B-B14F-4D97-AF65-F5344CB8AC3E}">
        <p14:creationId xmlns:p14="http://schemas.microsoft.com/office/powerpoint/2010/main" val="668489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1"/>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a:solidFill>
                  <a:srgbClr val="0000FF"/>
                </a:solidFill>
              </a:rPr>
              <a:t>Practice</a:t>
            </a:r>
            <a:endParaRPr b="1">
              <a:solidFill>
                <a:srgbClr val="0000FF"/>
              </a:solidFill>
            </a:endParaRPr>
          </a:p>
        </p:txBody>
      </p:sp>
      <p:sp>
        <p:nvSpPr>
          <p:cNvPr id="108" name="Google Shape;108;p21"/>
          <p:cNvSpPr txBox="1">
            <a:spLocks noGrp="1"/>
          </p:cNvSpPr>
          <p:nvPr>
            <p:ph type="body" idx="1"/>
          </p:nvPr>
        </p:nvSpPr>
        <p:spPr>
          <a:xfrm>
            <a:off x="311700" y="1100800"/>
            <a:ext cx="8520600" cy="5420400"/>
          </a:xfrm>
          <a:prstGeom prst="rect">
            <a:avLst/>
          </a:prstGeom>
        </p:spPr>
        <p:txBody>
          <a:bodyPr spcFirstLastPara="1" wrap="square" lIns="91425" tIns="91425" rIns="91425" bIns="91425" anchor="t" anchorCtr="0">
            <a:noAutofit/>
          </a:bodyPr>
          <a:lstStyle/>
          <a:p>
            <a:pPr indent="-457200"/>
            <a:r>
              <a:rPr lang="en-US" dirty="0"/>
              <a:t>Work on practice </a:t>
            </a:r>
            <a:r>
              <a:rPr lang="en-US"/>
              <a:t>problems 3-4</a:t>
            </a:r>
            <a:endParaRPr dirty="0"/>
          </a:p>
          <a:p>
            <a:pPr marL="0" lvl="0" indent="0" algn="l" rtl="0">
              <a:spcBef>
                <a:spcPts val="0"/>
              </a:spcBef>
              <a:spcAft>
                <a:spcPts val="1600"/>
              </a:spcAft>
              <a:buNone/>
            </a:pPr>
            <a:endParaRPr dirty="0"/>
          </a:p>
        </p:txBody>
      </p:sp>
    </p:spTree>
    <p:extLst>
      <p:ext uri="{BB962C8B-B14F-4D97-AF65-F5344CB8AC3E}">
        <p14:creationId xmlns:p14="http://schemas.microsoft.com/office/powerpoint/2010/main" val="3206242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2B8066F-84AF-4343-B3BC-126DB2ACBC27}"/>
              </a:ext>
            </a:extLst>
          </p:cNvPr>
          <p:cNvSpPr>
            <a:spLocks noGrp="1"/>
          </p:cNvSpPr>
          <p:nvPr>
            <p:ph type="title"/>
          </p:nvPr>
        </p:nvSpPr>
        <p:spPr/>
        <p:txBody>
          <a:bodyPr/>
          <a:lstStyle/>
          <a:p>
            <a:r>
              <a:rPr lang="en-US" dirty="0"/>
              <a:t>AP Biology Big Ideas</a:t>
            </a:r>
          </a:p>
        </p:txBody>
      </p:sp>
      <p:sp>
        <p:nvSpPr>
          <p:cNvPr id="4" name="Text Placeholder 3">
            <a:extLst>
              <a:ext uri="{FF2B5EF4-FFF2-40B4-BE49-F238E27FC236}">
                <a16:creationId xmlns:a16="http://schemas.microsoft.com/office/drawing/2014/main" id="{97344C71-364E-4E7B-9BB5-A09ECFEE0609}"/>
              </a:ext>
            </a:extLst>
          </p:cNvPr>
          <p:cNvSpPr>
            <a:spLocks noGrp="1"/>
          </p:cNvSpPr>
          <p:nvPr>
            <p:ph type="body" idx="1"/>
          </p:nvPr>
        </p:nvSpPr>
        <p:spPr>
          <a:xfrm>
            <a:off x="120073" y="1100798"/>
            <a:ext cx="8820727" cy="5355419"/>
          </a:xfrm>
        </p:spPr>
        <p:txBody>
          <a:bodyPr/>
          <a:lstStyle/>
          <a:p>
            <a:pPr>
              <a:lnSpc>
                <a:spcPct val="100000"/>
              </a:lnSpc>
            </a:pPr>
            <a:r>
              <a:rPr lang="en-US" sz="2600" dirty="0"/>
              <a:t>The Big Ideas serve as the foundation of the course and are further broken down into:</a:t>
            </a:r>
          </a:p>
          <a:p>
            <a:pPr lvl="1">
              <a:lnSpc>
                <a:spcPct val="100000"/>
              </a:lnSpc>
            </a:pPr>
            <a:r>
              <a:rPr lang="en-US" sz="2600" b="1" u="sng" dirty="0"/>
              <a:t>Enduring understandings</a:t>
            </a:r>
            <a:r>
              <a:rPr lang="en-US" sz="2600" dirty="0"/>
              <a:t>: long-term takeaways of each concept </a:t>
            </a:r>
          </a:p>
          <a:p>
            <a:pPr lvl="1">
              <a:lnSpc>
                <a:spcPct val="100000"/>
              </a:lnSpc>
            </a:pPr>
            <a:r>
              <a:rPr lang="en-US" sz="2600" b="1" u="sng" dirty="0"/>
              <a:t>Learning objectives</a:t>
            </a:r>
            <a:r>
              <a:rPr lang="en-US" sz="2600" dirty="0"/>
              <a:t>: define what a student needs to be able to do with the content knowledge in order to progress toward the enduring understandings</a:t>
            </a:r>
          </a:p>
          <a:p>
            <a:pPr lvl="1">
              <a:lnSpc>
                <a:spcPct val="100000"/>
              </a:lnSpc>
            </a:pPr>
            <a:r>
              <a:rPr lang="en-US" sz="2600" b="1" u="sng" dirty="0"/>
              <a:t>Essential knowledge</a:t>
            </a:r>
            <a:r>
              <a:rPr lang="en-US" sz="2600" dirty="0"/>
              <a:t>: describe the knowledge required to perform the learning objective</a:t>
            </a:r>
          </a:p>
        </p:txBody>
      </p:sp>
    </p:spTree>
    <p:extLst>
      <p:ext uri="{BB962C8B-B14F-4D97-AF65-F5344CB8AC3E}">
        <p14:creationId xmlns:p14="http://schemas.microsoft.com/office/powerpoint/2010/main" val="3157171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2B8066F-84AF-4343-B3BC-126DB2ACBC27}"/>
              </a:ext>
            </a:extLst>
          </p:cNvPr>
          <p:cNvSpPr>
            <a:spLocks noGrp="1"/>
          </p:cNvSpPr>
          <p:nvPr>
            <p:ph type="title"/>
          </p:nvPr>
        </p:nvSpPr>
        <p:spPr/>
        <p:txBody>
          <a:bodyPr/>
          <a:lstStyle/>
          <a:p>
            <a:r>
              <a:rPr lang="en-US" dirty="0"/>
              <a:t>AP Biology Units</a:t>
            </a:r>
          </a:p>
        </p:txBody>
      </p:sp>
      <p:sp>
        <p:nvSpPr>
          <p:cNvPr id="4" name="Text Placeholder 3">
            <a:extLst>
              <a:ext uri="{FF2B5EF4-FFF2-40B4-BE49-F238E27FC236}">
                <a16:creationId xmlns:a16="http://schemas.microsoft.com/office/drawing/2014/main" id="{97344C71-364E-4E7B-9BB5-A09ECFEE0609}"/>
              </a:ext>
            </a:extLst>
          </p:cNvPr>
          <p:cNvSpPr>
            <a:spLocks noGrp="1"/>
          </p:cNvSpPr>
          <p:nvPr>
            <p:ph type="body" idx="1"/>
          </p:nvPr>
        </p:nvSpPr>
        <p:spPr>
          <a:xfrm>
            <a:off x="120073" y="970844"/>
            <a:ext cx="8820727" cy="5485373"/>
          </a:xfrm>
        </p:spPr>
        <p:txBody>
          <a:bodyPr/>
          <a:lstStyle/>
          <a:p>
            <a:pPr>
              <a:lnSpc>
                <a:spcPct val="100000"/>
              </a:lnSpc>
            </a:pPr>
            <a:r>
              <a:rPr lang="en-US" sz="2600" dirty="0"/>
              <a:t>This course will cover 8 units:</a:t>
            </a:r>
          </a:p>
          <a:p>
            <a:pPr lvl="1">
              <a:lnSpc>
                <a:spcPct val="100000"/>
              </a:lnSpc>
              <a:spcBef>
                <a:spcPts val="0"/>
              </a:spcBef>
            </a:pPr>
            <a:r>
              <a:rPr lang="en-US" sz="2600" dirty="0"/>
              <a:t>Unit 1: Chemistry of Life (Big Ideas 2-4)</a:t>
            </a:r>
          </a:p>
          <a:p>
            <a:pPr lvl="1">
              <a:lnSpc>
                <a:spcPct val="100000"/>
              </a:lnSpc>
              <a:spcBef>
                <a:spcPts val="0"/>
              </a:spcBef>
            </a:pPr>
            <a:r>
              <a:rPr lang="en-US" sz="2600" dirty="0"/>
              <a:t>Unit 2: Cell Structure and Function (Big Ideas 1,2,4)</a:t>
            </a:r>
          </a:p>
          <a:p>
            <a:pPr lvl="1">
              <a:lnSpc>
                <a:spcPct val="100000"/>
              </a:lnSpc>
              <a:spcBef>
                <a:spcPts val="0"/>
              </a:spcBef>
            </a:pPr>
            <a:r>
              <a:rPr lang="en-US" sz="2600" dirty="0"/>
              <a:t>Unit 3: Cellular Energetics (Big Ideas 2,4)</a:t>
            </a:r>
          </a:p>
          <a:p>
            <a:pPr lvl="1">
              <a:lnSpc>
                <a:spcPct val="100000"/>
              </a:lnSpc>
              <a:spcBef>
                <a:spcPts val="0"/>
              </a:spcBef>
            </a:pPr>
            <a:r>
              <a:rPr lang="en-US" sz="2600" dirty="0"/>
              <a:t>Unit 4: Cell Communication and Cell Cycle (Big Ideas 2,3)</a:t>
            </a:r>
          </a:p>
          <a:p>
            <a:pPr lvl="1">
              <a:lnSpc>
                <a:spcPct val="100000"/>
              </a:lnSpc>
              <a:spcBef>
                <a:spcPts val="0"/>
              </a:spcBef>
            </a:pPr>
            <a:r>
              <a:rPr lang="en-US" sz="2600" dirty="0"/>
              <a:t>Unit 5: Heredity (Big Ideas 1,3,4)</a:t>
            </a:r>
          </a:p>
          <a:p>
            <a:pPr lvl="1">
              <a:lnSpc>
                <a:spcPct val="100000"/>
              </a:lnSpc>
              <a:spcBef>
                <a:spcPts val="0"/>
              </a:spcBef>
            </a:pPr>
            <a:r>
              <a:rPr lang="en-US" sz="2600" dirty="0"/>
              <a:t>Unit 6: Gene Expression and Regulation (Big Idea 3)</a:t>
            </a:r>
          </a:p>
          <a:p>
            <a:pPr lvl="1">
              <a:lnSpc>
                <a:spcPct val="100000"/>
              </a:lnSpc>
              <a:spcBef>
                <a:spcPts val="0"/>
              </a:spcBef>
            </a:pPr>
            <a:r>
              <a:rPr lang="en-US" sz="2600" dirty="0"/>
              <a:t>Unit 7: Natural Selection (Big Ideas 1,4)</a:t>
            </a:r>
          </a:p>
          <a:p>
            <a:pPr lvl="1">
              <a:lnSpc>
                <a:spcPct val="100000"/>
              </a:lnSpc>
              <a:spcBef>
                <a:spcPts val="0"/>
              </a:spcBef>
            </a:pPr>
            <a:r>
              <a:rPr lang="en-US" sz="2600" dirty="0"/>
              <a:t>Unit 8 Ecology (Big Ideas 1-4)</a:t>
            </a:r>
          </a:p>
          <a:p>
            <a:pPr>
              <a:lnSpc>
                <a:spcPct val="100000"/>
              </a:lnSpc>
            </a:pPr>
            <a:r>
              <a:rPr lang="en-US" sz="2600"/>
              <a:t>Notice: the </a:t>
            </a:r>
            <a:r>
              <a:rPr lang="en-US" sz="2600" dirty="0"/>
              <a:t>Big Ideas in each unit overlap and build on each other</a:t>
            </a:r>
          </a:p>
          <a:p>
            <a:pPr lvl="1">
              <a:lnSpc>
                <a:spcPct val="100000"/>
              </a:lnSpc>
              <a:spcBef>
                <a:spcPts val="0"/>
              </a:spcBef>
            </a:pPr>
            <a:r>
              <a:rPr lang="en-US" sz="2600" dirty="0"/>
              <a:t>Meaning—what you learn in each unit cannot be forgotten because it is important for other units too!</a:t>
            </a:r>
          </a:p>
        </p:txBody>
      </p:sp>
    </p:spTree>
    <p:extLst>
      <p:ext uri="{BB962C8B-B14F-4D97-AF65-F5344CB8AC3E}">
        <p14:creationId xmlns:p14="http://schemas.microsoft.com/office/powerpoint/2010/main" val="2058424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Shape 54"/>
        <p:cNvGrpSpPr/>
        <p:nvPr/>
      </p:nvGrpSpPr>
      <p:grpSpPr>
        <a:xfrm>
          <a:off x="0" y="0"/>
          <a:ext cx="0" cy="0"/>
          <a:chOff x="0" y="0"/>
          <a:chExt cx="0" cy="0"/>
        </a:xfrm>
      </p:grpSpPr>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Science</a:t>
            </a:r>
            <a:endParaRPr dirty="0"/>
          </a:p>
        </p:txBody>
      </p:sp>
      <p:sp>
        <p:nvSpPr>
          <p:cNvPr id="60" name="Google Shape;60;p14"/>
          <p:cNvSpPr txBox="1">
            <a:spLocks noGrp="1"/>
          </p:cNvSpPr>
          <p:nvPr>
            <p:ph type="body" idx="1"/>
          </p:nvPr>
        </p:nvSpPr>
        <p:spPr>
          <a:xfrm>
            <a:off x="311700" y="1100800"/>
            <a:ext cx="8520600" cy="2761500"/>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SzPts val="2800"/>
              <a:buChar char="●"/>
            </a:pPr>
            <a:r>
              <a:rPr lang="en-US" dirty="0"/>
              <a:t>At the heart of science is </a:t>
            </a:r>
            <a:r>
              <a:rPr lang="en-US" b="1" dirty="0">
                <a:solidFill>
                  <a:srgbClr val="0000FF"/>
                </a:solidFill>
              </a:rPr>
              <a:t>inquiry</a:t>
            </a:r>
            <a:endParaRPr b="1" dirty="0">
              <a:solidFill>
                <a:srgbClr val="0000FF"/>
              </a:solidFill>
            </a:endParaRPr>
          </a:p>
          <a:p>
            <a:pPr marL="914400" lvl="1" indent="-406400" algn="l" rtl="0">
              <a:spcBef>
                <a:spcPts val="0"/>
              </a:spcBef>
              <a:spcAft>
                <a:spcPts val="0"/>
              </a:spcAft>
              <a:buSzPts val="2800"/>
              <a:buChar char="○"/>
            </a:pPr>
            <a:r>
              <a:rPr lang="en" u="sng" dirty="0">
                <a:solidFill>
                  <a:srgbClr val="0000FF"/>
                </a:solidFill>
              </a:rPr>
              <a:t>Inquiry</a:t>
            </a:r>
            <a:r>
              <a:rPr lang="en" dirty="0"/>
              <a:t>: </a:t>
            </a:r>
            <a:r>
              <a:rPr lang="en" dirty="0">
                <a:solidFill>
                  <a:schemeClr val="dk1"/>
                </a:solidFill>
              </a:rPr>
              <a:t>search for information and explanation</a:t>
            </a:r>
            <a:endParaRPr dirty="0">
              <a:solidFill>
                <a:schemeClr val="dk1"/>
              </a:solidFill>
            </a:endParaRPr>
          </a:p>
          <a:p>
            <a:pPr marL="457200" lvl="0" indent="-406400" algn="l" rtl="0">
              <a:spcBef>
                <a:spcPts val="0"/>
              </a:spcBef>
              <a:spcAft>
                <a:spcPts val="0"/>
              </a:spcAft>
              <a:buClr>
                <a:schemeClr val="dk1"/>
              </a:buClr>
              <a:buSzPts val="2800"/>
              <a:buChar char="●"/>
            </a:pPr>
            <a:r>
              <a:rPr lang="en" dirty="0">
                <a:solidFill>
                  <a:schemeClr val="dk1"/>
                </a:solidFill>
              </a:rPr>
              <a:t>Two main steps:</a:t>
            </a:r>
            <a:endParaRPr dirty="0">
              <a:solidFill>
                <a:schemeClr val="dk1"/>
              </a:solidFill>
            </a:endParaRPr>
          </a:p>
          <a:p>
            <a:pPr marL="914400" lvl="0" indent="-406400" algn="l" rtl="0">
              <a:spcBef>
                <a:spcPts val="0"/>
              </a:spcBef>
              <a:spcAft>
                <a:spcPts val="0"/>
              </a:spcAft>
              <a:buClr>
                <a:schemeClr val="dk1"/>
              </a:buClr>
              <a:buSzPts val="2800"/>
              <a:buAutoNum type="arabicPeriod"/>
            </a:pPr>
            <a:r>
              <a:rPr lang="en-US" dirty="0">
                <a:solidFill>
                  <a:schemeClr val="dk1"/>
                </a:solidFill>
              </a:rPr>
              <a:t>Making observations</a:t>
            </a:r>
            <a:endParaRPr dirty="0">
              <a:solidFill>
                <a:schemeClr val="dk1"/>
              </a:solidFill>
            </a:endParaRPr>
          </a:p>
          <a:p>
            <a:pPr marL="914400" lvl="0" indent="-406400" algn="l" rtl="0">
              <a:spcBef>
                <a:spcPts val="0"/>
              </a:spcBef>
              <a:spcAft>
                <a:spcPts val="0"/>
              </a:spcAft>
              <a:buClr>
                <a:schemeClr val="dk1"/>
              </a:buClr>
              <a:buSzPts val="2800"/>
              <a:buAutoNum type="arabicPeriod"/>
            </a:pPr>
            <a:r>
              <a:rPr lang="en" dirty="0">
                <a:solidFill>
                  <a:schemeClr val="dk1"/>
                </a:solidFill>
              </a:rPr>
              <a:t>Forming Hypotheses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103017"/>
            <a:ext cx="8520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Making Observations</a:t>
            </a:r>
            <a:endParaRPr dirty="0"/>
          </a:p>
        </p:txBody>
      </p:sp>
      <p:sp>
        <p:nvSpPr>
          <p:cNvPr id="67" name="Google Shape;67;p15"/>
          <p:cNvSpPr txBox="1">
            <a:spLocks noGrp="1"/>
          </p:cNvSpPr>
          <p:nvPr>
            <p:ph type="body" idx="1"/>
          </p:nvPr>
        </p:nvSpPr>
        <p:spPr>
          <a:xfrm>
            <a:off x="311700" y="1100799"/>
            <a:ext cx="8520600" cy="499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Describes natural structures and processes through </a:t>
            </a:r>
            <a:r>
              <a:rPr lang="en" dirty="0">
                <a:solidFill>
                  <a:srgbClr val="FF0000"/>
                </a:solidFill>
              </a:rPr>
              <a:t>observation</a:t>
            </a:r>
            <a:r>
              <a:rPr lang="en" dirty="0"/>
              <a:t> and </a:t>
            </a:r>
            <a:r>
              <a:rPr lang="en" dirty="0">
                <a:solidFill>
                  <a:srgbClr val="FF0000"/>
                </a:solidFill>
              </a:rPr>
              <a:t>analysis</a:t>
            </a:r>
            <a:r>
              <a:rPr lang="en" dirty="0"/>
              <a:t> of data</a:t>
            </a:r>
            <a:endParaRPr dirty="0"/>
          </a:p>
          <a:p>
            <a:pPr marL="457200" lvl="0" indent="-406400" algn="l" rtl="0">
              <a:spcBef>
                <a:spcPts val="1600"/>
              </a:spcBef>
              <a:spcAft>
                <a:spcPts val="0"/>
              </a:spcAft>
              <a:buSzPts val="2800"/>
              <a:buChar char="●"/>
            </a:pPr>
            <a:r>
              <a:rPr lang="en" u="sng" dirty="0">
                <a:solidFill>
                  <a:srgbClr val="994FC1"/>
                </a:solidFill>
              </a:rPr>
              <a:t>Data</a:t>
            </a:r>
            <a:r>
              <a:rPr lang="en" dirty="0"/>
              <a:t>: recorded observations</a:t>
            </a:r>
            <a:endParaRPr dirty="0"/>
          </a:p>
          <a:p>
            <a:pPr marL="914400" lvl="1" indent="-406400" algn="l" rtl="0">
              <a:spcBef>
                <a:spcPts val="0"/>
              </a:spcBef>
              <a:spcAft>
                <a:spcPts val="0"/>
              </a:spcAft>
              <a:buSzPts val="2800"/>
              <a:buChar char="○"/>
            </a:pPr>
            <a:r>
              <a:rPr lang="en" u="sng" dirty="0"/>
              <a:t>Qualitative</a:t>
            </a:r>
            <a:r>
              <a:rPr lang="en" dirty="0"/>
              <a:t>: observations with senses</a:t>
            </a:r>
            <a:endParaRPr dirty="0"/>
          </a:p>
          <a:p>
            <a:pPr marL="914400" lvl="1" indent="-406400" algn="l" rtl="0">
              <a:spcBef>
                <a:spcPts val="0"/>
              </a:spcBef>
              <a:spcAft>
                <a:spcPts val="0"/>
              </a:spcAft>
              <a:buSzPts val="2800"/>
              <a:buChar char="○"/>
            </a:pPr>
            <a:r>
              <a:rPr lang="en" u="sng" dirty="0"/>
              <a:t>Quantitative</a:t>
            </a:r>
            <a:r>
              <a:rPr lang="en" dirty="0"/>
              <a:t>: measured using instruments</a:t>
            </a:r>
            <a:endParaRPr dirty="0"/>
          </a:p>
          <a:p>
            <a:pPr marL="457200" lvl="0" indent="-406400" algn="l" rtl="0">
              <a:spcBef>
                <a:spcPts val="0"/>
              </a:spcBef>
              <a:spcAft>
                <a:spcPts val="0"/>
              </a:spcAft>
              <a:buSzPts val="2800"/>
              <a:buChar char="●"/>
            </a:pPr>
            <a:r>
              <a:rPr lang="en" u="sng" dirty="0">
                <a:solidFill>
                  <a:srgbClr val="0000FF"/>
                </a:solidFill>
              </a:rPr>
              <a:t>Inductive reasoning</a:t>
            </a:r>
            <a:r>
              <a:rPr lang="en" dirty="0"/>
              <a:t>: derive generalizations based on a large number of specific observations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TotalTime>
  <Words>2140</Words>
  <Application>Microsoft Office PowerPoint</Application>
  <PresentationFormat>On-screen Show (4:3)</PresentationFormat>
  <Paragraphs>212</Paragraphs>
  <Slides>40</Slides>
  <Notes>39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40</vt:i4>
      </vt:variant>
    </vt:vector>
  </HeadingPairs>
  <TitlesOfParts>
    <vt:vector size="43" baseType="lpstr">
      <vt:lpstr>Arial</vt:lpstr>
      <vt:lpstr>Noto Sans Symbols</vt:lpstr>
      <vt:lpstr>Simple Light</vt:lpstr>
      <vt:lpstr>PowerPoint Presentation</vt:lpstr>
      <vt:lpstr>AP Biology</vt:lpstr>
      <vt:lpstr>AP Biology Science Practices</vt:lpstr>
      <vt:lpstr>AP Biology Big Ideas</vt:lpstr>
      <vt:lpstr>AP Biology Big Ideas</vt:lpstr>
      <vt:lpstr>AP Biology Units</vt:lpstr>
      <vt:lpstr>PowerPoint Presentation</vt:lpstr>
      <vt:lpstr>Science</vt:lpstr>
      <vt:lpstr>Making Observations</vt:lpstr>
      <vt:lpstr>Forming Hypotheses</vt:lpstr>
      <vt:lpstr>Concept Check</vt:lpstr>
      <vt:lpstr>Hypotheses</vt:lpstr>
      <vt:lpstr>Hypotheses</vt:lpstr>
      <vt:lpstr>Concept Check</vt:lpstr>
      <vt:lpstr>Practice</vt:lpstr>
      <vt:lpstr>Practice</vt:lpstr>
      <vt:lpstr>Scientific Method</vt:lpstr>
      <vt:lpstr>Hypothesis/Theory/Law</vt:lpstr>
      <vt:lpstr>Hypothesis/Theory/Law</vt:lpstr>
      <vt:lpstr>Hypothesis/Theory/Law</vt:lpstr>
      <vt:lpstr>Experiments</vt:lpstr>
      <vt:lpstr>Variables vs Constants</vt:lpstr>
      <vt:lpstr>Variables vs Constants</vt:lpstr>
      <vt:lpstr>Variables vs Constants</vt:lpstr>
      <vt:lpstr>Concept Check</vt:lpstr>
      <vt:lpstr>Practice</vt:lpstr>
      <vt:lpstr>Practice</vt:lpstr>
      <vt:lpstr>Experimental Controls</vt:lpstr>
      <vt:lpstr>Think, Pair, Share</vt:lpstr>
      <vt:lpstr>Control Groups</vt:lpstr>
      <vt:lpstr>Types of Control Groups</vt:lpstr>
      <vt:lpstr>Positive Controls</vt:lpstr>
      <vt:lpstr>Negative Controls</vt:lpstr>
      <vt:lpstr>Using Positive Controls</vt:lpstr>
      <vt:lpstr>Practice</vt:lpstr>
      <vt:lpstr>Using Negative Controls</vt:lpstr>
      <vt:lpstr>Practice</vt:lpstr>
      <vt:lpstr>Practice</vt:lpstr>
      <vt:lpstr>Practice</vt:lpstr>
      <vt:lpstr>Practice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Downs</dc:creator>
  <cp:lastModifiedBy>Daniel Downs</cp:lastModifiedBy>
  <cp:revision>3</cp:revision>
  <dcterms:modified xsi:type="dcterms:W3CDTF">2020-06-27T18:41:45Z</dcterms:modified>
</cp:coreProperties>
</file>